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3"/>
  </p:notesMasterIdLst>
  <p:handoutMasterIdLst>
    <p:handoutMasterId r:id="rId14"/>
  </p:handoutMasterIdLst>
  <p:sldIdLst>
    <p:sldId id="256" r:id="rId3"/>
    <p:sldId id="310" r:id="rId4"/>
    <p:sldId id="309" r:id="rId5"/>
    <p:sldId id="317" r:id="rId6"/>
    <p:sldId id="311" r:id="rId7"/>
    <p:sldId id="320" r:id="rId8"/>
    <p:sldId id="321" r:id="rId9"/>
    <p:sldId id="318" r:id="rId10"/>
    <p:sldId id="315" r:id="rId11"/>
    <p:sldId id="316" r:id="rId1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351">
          <p15:clr>
            <a:srgbClr val="A4A3A4"/>
          </p15:clr>
        </p15:guide>
        <p15:guide id="8">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9670"/>
    <a:srgbClr val="87B284"/>
    <a:srgbClr val="39536B"/>
    <a:srgbClr val="CC99FF"/>
    <a:srgbClr val="969696"/>
    <a:srgbClr val="A1D59E"/>
    <a:srgbClr val="D0EACE"/>
    <a:srgbClr val="B7E0FF"/>
    <a:srgbClr val="D6E8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5" autoAdjust="0"/>
    <p:restoredTop sz="86784" autoAdjust="0"/>
  </p:normalViewPr>
  <p:slideViewPr>
    <p:cSldViewPr snapToGrid="0" showGuides="1">
      <p:cViewPr varScale="1">
        <p:scale>
          <a:sx n="75" d="100"/>
          <a:sy n="75" d="100"/>
        </p:scale>
        <p:origin x="1517" y="43"/>
      </p:cViewPr>
      <p:guideLst>
        <p:guide orient="horz" pos="2160"/>
        <p:guide pos="2880"/>
        <p:guide orient="horz" pos="351"/>
        <p:guide/>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198" y="-196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Plan phase</a:t>
            </a:r>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3033831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Must account for deleted lines and be careful to</a:t>
            </a:r>
            <a:r>
              <a:rPr lang="en-US" baseline="0" dirty="0"/>
              <a:t> account for modified</a:t>
            </a:r>
            <a:r>
              <a:rPr lang="en-US" dirty="0"/>
              <a:t> lines</a:t>
            </a:r>
          </a:p>
        </p:txBody>
      </p:sp>
      <p:sp>
        <p:nvSpPr>
          <p:cNvPr id="4" name="Slide Number Placeholder 3"/>
          <p:cNvSpPr>
            <a:spLocks noGrp="1"/>
          </p:cNvSpPr>
          <p:nvPr>
            <p:ph type="sldNum" sz="quarter" idx="10"/>
          </p:nvPr>
        </p:nvSpPr>
        <p:spPr/>
        <p:txBody>
          <a:bodyPr/>
          <a:lstStyle/>
          <a:p>
            <a:fld id="{30F18498-1159-498D-8DC7-E1A69C582DF5}" type="slidenum">
              <a:rPr lang="en-US" smtClean="0"/>
              <a:pPr/>
              <a:t>4</a:t>
            </a:fld>
            <a:endParaRPr lang="en-US" dirty="0"/>
          </a:p>
        </p:txBody>
      </p:sp>
    </p:spTree>
    <p:extLst>
      <p:ext uri="{BB962C8B-B14F-4D97-AF65-F5344CB8AC3E}">
        <p14:creationId xmlns:p14="http://schemas.microsoft.com/office/powerpoint/2010/main" val="3218450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management tools often provide simple change</a:t>
            </a:r>
            <a:r>
              <a:rPr lang="en-US" baseline="0" dirty="0"/>
              <a:t> counts, including</a:t>
            </a:r>
          </a:p>
          <a:p>
            <a:r>
              <a:rPr lang="en-US" baseline="0" dirty="0"/>
              <a:t>Total – total final size</a:t>
            </a:r>
          </a:p>
          <a:p>
            <a:r>
              <a:rPr lang="en-US" baseline="0" dirty="0"/>
              <a:t>Base Total – initial size</a:t>
            </a:r>
          </a:p>
          <a:p>
            <a:r>
              <a:rPr lang="en-US" baseline="0" dirty="0"/>
              <a:t>Deleted – lines removed from the base</a:t>
            </a:r>
          </a:p>
          <a:p>
            <a:r>
              <a:rPr lang="en-US" baseline="0" dirty="0"/>
              <a:t>Added – lines added to the base</a:t>
            </a:r>
            <a:endParaRPr lang="en-US" dirty="0"/>
          </a:p>
          <a:p>
            <a:r>
              <a:rPr lang="en-US" dirty="0"/>
              <a:t>Modified lines are usually counted as both lines deleted and as lines added</a:t>
            </a:r>
          </a:p>
          <a:p>
            <a:endParaRPr lang="en-US" dirty="0"/>
          </a:p>
          <a:p>
            <a:r>
              <a:rPr lang="en-US" baseline="0" dirty="0"/>
              <a:t>We can infer the added lines from the initial size, final size, and deletions.</a:t>
            </a:r>
          </a:p>
          <a:p>
            <a:r>
              <a:rPr lang="en-US" baseline="0" dirty="0"/>
              <a:t>Count</a:t>
            </a:r>
          </a:p>
          <a:p>
            <a:pPr marL="171450" indent="-171450">
              <a:buFont typeface="Arial" panose="020B0604020202020204" pitchFamily="34" charset="0"/>
              <a:buChar char="•"/>
            </a:pPr>
            <a:r>
              <a:rPr lang="en-US" baseline="0" dirty="0"/>
              <a:t>Total final size</a:t>
            </a:r>
          </a:p>
          <a:p>
            <a:pPr marL="171450" indent="-171450">
              <a:buFont typeface="Arial" panose="020B0604020202020204" pitchFamily="34" charset="0"/>
              <a:buChar char="•"/>
            </a:pPr>
            <a:r>
              <a:rPr lang="en-US" baseline="0" dirty="0"/>
              <a:t>Base initial sizes</a:t>
            </a:r>
          </a:p>
          <a:p>
            <a:pPr marL="171450" indent="-171450">
              <a:buFont typeface="Arial" panose="020B0604020202020204" pitchFamily="34" charset="0"/>
              <a:buChar char="•"/>
            </a:pPr>
            <a:r>
              <a:rPr lang="en-US" baseline="0" dirty="0"/>
              <a:t>Deleted from base</a:t>
            </a:r>
          </a:p>
          <a:p>
            <a:pPr marL="171450" indent="-171450">
              <a:buFont typeface="Arial" panose="020B0604020202020204" pitchFamily="34" charset="0"/>
              <a:buChar char="•"/>
            </a:pPr>
            <a:r>
              <a:rPr lang="en-US" baseline="0" dirty="0"/>
              <a:t>Modified lines in the base</a:t>
            </a:r>
            <a:endParaRPr lang="en-US" dirty="0"/>
          </a:p>
          <a:p>
            <a:endParaRPr lang="en-US" dirty="0"/>
          </a:p>
          <a:p>
            <a:r>
              <a:rPr lang="en-US" dirty="0"/>
              <a:t>Postmortem Phase</a:t>
            </a:r>
          </a:p>
          <a:p>
            <a:endParaRPr lang="en-US" baseline="0" dirty="0"/>
          </a:p>
          <a:p>
            <a:r>
              <a:rPr lang="en-US" baseline="0" dirty="0"/>
              <a:t>Everything was easy until we have added and modified</a:t>
            </a:r>
          </a:p>
          <a:p>
            <a:endParaRPr lang="en-US" baseline="0" dirty="0"/>
          </a:p>
          <a:p>
            <a:r>
              <a:rPr lang="en-US" baseline="0" dirty="0"/>
              <a:t>Include check on modified and added; relate to effort</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5</a:t>
            </a:fld>
            <a:endParaRPr lang="en-US" dirty="0"/>
          </a:p>
        </p:txBody>
      </p:sp>
    </p:spTree>
    <p:extLst>
      <p:ext uri="{BB962C8B-B14F-4D97-AF65-F5344CB8AC3E}">
        <p14:creationId xmlns:p14="http://schemas.microsoft.com/office/powerpoint/2010/main" val="3178838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Visualize the estimate</a:t>
            </a:r>
            <a:r>
              <a:rPr lang="en-US" baseline="0" dirty="0"/>
              <a:t> and the actual.</a:t>
            </a:r>
          </a:p>
          <a:p>
            <a:r>
              <a:rPr lang="en-US" baseline="0" dirty="0"/>
              <a:t>What is known and measured differs.</a:t>
            </a:r>
          </a:p>
          <a:p>
            <a:endParaRPr lang="en-US" baseline="0" dirty="0"/>
          </a:p>
          <a:p>
            <a:r>
              <a:rPr lang="en-US" baseline="0" dirty="0"/>
              <a:t>Actual is a double-entry bookkeeping</a:t>
            </a:r>
          </a:p>
          <a:p>
            <a:endParaRPr lang="en-US" baseline="0"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7</a:t>
            </a:fld>
            <a:endParaRPr lang="en-US" dirty="0"/>
          </a:p>
        </p:txBody>
      </p:sp>
    </p:spTree>
    <p:extLst>
      <p:ext uri="{BB962C8B-B14F-4D97-AF65-F5344CB8AC3E}">
        <p14:creationId xmlns:p14="http://schemas.microsoft.com/office/powerpoint/2010/main" val="1021185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5"/>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55226" eaLnBrk="0" hangingPunct="0">
              <a:defRPr sz="1000">
                <a:solidFill>
                  <a:schemeClr val="tx1"/>
                </a:solidFill>
                <a:latin typeface="Arial" charset="0"/>
                <a:ea typeface="ＭＳ Ｐゴシック" pitchFamily="34" charset="-128"/>
              </a:defRPr>
            </a:lvl1pPr>
            <a:lvl2pPr marL="728086" indent="-280034" defTabSz="955226" eaLnBrk="0" hangingPunct="0">
              <a:defRPr sz="1000">
                <a:solidFill>
                  <a:schemeClr val="tx1"/>
                </a:solidFill>
                <a:latin typeface="Arial" charset="0"/>
                <a:ea typeface="ＭＳ Ｐゴシック" pitchFamily="34" charset="-128"/>
              </a:defRPr>
            </a:lvl2pPr>
            <a:lvl3pPr marL="1120133" indent="-224027" defTabSz="955226" eaLnBrk="0" hangingPunct="0">
              <a:defRPr sz="1000">
                <a:solidFill>
                  <a:schemeClr val="tx1"/>
                </a:solidFill>
                <a:latin typeface="Arial" charset="0"/>
                <a:ea typeface="ＭＳ Ｐゴシック" pitchFamily="34" charset="-128"/>
              </a:defRPr>
            </a:lvl3pPr>
            <a:lvl4pPr marL="1568187" indent="-224027" defTabSz="955226" eaLnBrk="0" hangingPunct="0">
              <a:defRPr sz="1000">
                <a:solidFill>
                  <a:schemeClr val="tx1"/>
                </a:solidFill>
                <a:latin typeface="Arial" charset="0"/>
                <a:ea typeface="ＭＳ Ｐゴシック" pitchFamily="34" charset="-128"/>
              </a:defRPr>
            </a:lvl4pPr>
            <a:lvl5pPr marL="2016241" indent="-224027" defTabSz="955226" eaLnBrk="0" hangingPunct="0">
              <a:defRPr sz="1000">
                <a:solidFill>
                  <a:schemeClr val="tx1"/>
                </a:solidFill>
                <a:latin typeface="Arial" charset="0"/>
                <a:ea typeface="ＭＳ Ｐゴシック" pitchFamily="34" charset="-128"/>
              </a:defRPr>
            </a:lvl5pPr>
            <a:lvl6pPr marL="2464293" indent="-224027" defTabSz="955226" eaLnBrk="0" fontAlgn="base" hangingPunct="0">
              <a:spcBef>
                <a:spcPct val="0"/>
              </a:spcBef>
              <a:spcAft>
                <a:spcPct val="0"/>
              </a:spcAft>
              <a:defRPr sz="1000">
                <a:solidFill>
                  <a:schemeClr val="tx1"/>
                </a:solidFill>
                <a:latin typeface="Arial" charset="0"/>
                <a:ea typeface="ＭＳ Ｐゴシック" pitchFamily="34" charset="-128"/>
              </a:defRPr>
            </a:lvl6pPr>
            <a:lvl7pPr marL="2912346" indent="-224027" defTabSz="955226" eaLnBrk="0" fontAlgn="base" hangingPunct="0">
              <a:spcBef>
                <a:spcPct val="0"/>
              </a:spcBef>
              <a:spcAft>
                <a:spcPct val="0"/>
              </a:spcAft>
              <a:defRPr sz="1000">
                <a:solidFill>
                  <a:schemeClr val="tx1"/>
                </a:solidFill>
                <a:latin typeface="Arial" charset="0"/>
                <a:ea typeface="ＭＳ Ｐゴシック" pitchFamily="34" charset="-128"/>
              </a:defRPr>
            </a:lvl7pPr>
            <a:lvl8pPr marL="3360400" indent="-224027" defTabSz="955226" eaLnBrk="0" fontAlgn="base" hangingPunct="0">
              <a:spcBef>
                <a:spcPct val="0"/>
              </a:spcBef>
              <a:spcAft>
                <a:spcPct val="0"/>
              </a:spcAft>
              <a:defRPr sz="1000">
                <a:solidFill>
                  <a:schemeClr val="tx1"/>
                </a:solidFill>
                <a:latin typeface="Arial" charset="0"/>
                <a:ea typeface="ＭＳ Ｐゴシック" pitchFamily="34" charset="-128"/>
              </a:defRPr>
            </a:lvl8pPr>
            <a:lvl9pPr marL="3808455" indent="-224027" defTabSz="955226" eaLnBrk="0" fontAlgn="base" hangingPunct="0">
              <a:spcBef>
                <a:spcPct val="0"/>
              </a:spcBef>
              <a:spcAft>
                <a:spcPct val="0"/>
              </a:spcAft>
              <a:defRPr sz="1000">
                <a:solidFill>
                  <a:schemeClr val="tx1"/>
                </a:solidFill>
                <a:latin typeface="Arial" charset="0"/>
                <a:ea typeface="ＭＳ Ｐゴシック" pitchFamily="34" charset="-128"/>
              </a:defRPr>
            </a:lvl9pPr>
          </a:lstStyle>
          <a:p>
            <a:fld id="{A9D3697C-E8E8-4192-AA89-D060B9A4750B}" type="slidenum">
              <a:rPr lang="en-US" altLang="en-US" smtClean="0">
                <a:latin typeface="Times New Roman" pitchFamily="18" charset="0"/>
              </a:rPr>
              <a:pPr/>
              <a:t>8</a:t>
            </a:fld>
            <a:endParaRPr lang="en-US" altLang="en-US">
              <a:latin typeface="Times New Roman" pitchFamily="18" charset="0"/>
            </a:endParaRPr>
          </a:p>
        </p:txBody>
      </p:sp>
      <p:sp>
        <p:nvSpPr>
          <p:cNvPr id="60419" name="Rectangle 2"/>
          <p:cNvSpPr>
            <a:spLocks noGrp="1" noRot="1" noChangeAspect="1" noChangeArrowheads="1" noTextEdit="1"/>
          </p:cNvSpPr>
          <p:nvPr>
            <p:ph type="sldImg"/>
          </p:nvPr>
        </p:nvSpPr>
        <p:spPr>
          <a:xfrm>
            <a:off x="1179513" y="701675"/>
            <a:ext cx="4624387" cy="3468688"/>
          </a:xfrm>
          <a:ln/>
        </p:spPr>
      </p:sp>
      <p:sp>
        <p:nvSpPr>
          <p:cNvPr id="60420" name="Rectangle 3"/>
          <p:cNvSpPr>
            <a:spLocks noGrp="1" noChangeArrowheads="1"/>
          </p:cNvSpPr>
          <p:nvPr>
            <p:ph type="body" idx="1"/>
          </p:nvPr>
        </p:nvSpPr>
        <p:spPr>
          <a:xfrm>
            <a:off x="933610" y="4407886"/>
            <a:ext cx="5117783" cy="417860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30333"/>
            <a:r>
              <a:rPr lang="en-US" altLang="en-US" baseline="0" dirty="0"/>
              <a:t>Why are we talking about added and modified?</a:t>
            </a:r>
          </a:p>
          <a:p>
            <a:pPr defTabSz="930333"/>
            <a:endParaRPr lang="en-US" altLang="en-US" baseline="0" dirty="0"/>
          </a:p>
          <a:p>
            <a:pPr defTabSz="930333"/>
            <a:r>
              <a:rPr lang="en-US" altLang="en-US" baseline="0" dirty="0"/>
              <a:t>Then explain how to get added and modified</a:t>
            </a:r>
            <a:endParaRPr lang="en-US" altLang="en-US" dirty="0"/>
          </a:p>
        </p:txBody>
      </p:sp>
    </p:spTree>
    <p:extLst>
      <p:ext uri="{BB962C8B-B14F-4D97-AF65-F5344CB8AC3E}">
        <p14:creationId xmlns:p14="http://schemas.microsoft.com/office/powerpoint/2010/main" val="2891906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have the data we need to compute rates</a:t>
            </a:r>
          </a:p>
        </p:txBody>
      </p:sp>
      <p:sp>
        <p:nvSpPr>
          <p:cNvPr id="4" name="Slide Number Placeholder 3"/>
          <p:cNvSpPr>
            <a:spLocks noGrp="1"/>
          </p:cNvSpPr>
          <p:nvPr>
            <p:ph type="sldNum" sz="quarter" idx="10"/>
          </p:nvPr>
        </p:nvSpPr>
        <p:spPr/>
        <p:txBody>
          <a:bodyPr/>
          <a:lstStyle/>
          <a:p>
            <a:fld id="{30F18498-1159-498D-8DC7-E1A69C582DF5}" type="slidenum">
              <a:rPr lang="en-US" smtClean="0"/>
              <a:pPr/>
              <a:t>9</a:t>
            </a:fld>
            <a:endParaRPr lang="en-US" dirty="0"/>
          </a:p>
        </p:txBody>
      </p:sp>
    </p:spTree>
    <p:extLst>
      <p:ext uri="{BB962C8B-B14F-4D97-AF65-F5344CB8AC3E}">
        <p14:creationId xmlns:p14="http://schemas.microsoft.com/office/powerpoint/2010/main" val="29046162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userDrawn="1"/>
        </p:nvSpPr>
        <p:spPr>
          <a:xfrm>
            <a:off x="419100" y="52000"/>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userDrawn="1"/>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336260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8992213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252491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640437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639052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1849694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4011584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43327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726085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11709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541909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886206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149894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5270851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775783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765671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Size Categories</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 id="2147483729"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Size Categories</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97869614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Session 4 – Account for Size </a:t>
            </a:r>
            <a:br>
              <a:rPr lang="en-US" dirty="0">
                <a:solidFill>
                  <a:srgbClr val="000000"/>
                </a:solidFill>
              </a:rPr>
            </a:br>
            <a:r>
              <a:rPr lang="en-US" dirty="0">
                <a:solidFill>
                  <a:srgbClr val="000000"/>
                </a:solidFill>
              </a:rPr>
              <a:t>Categories</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Exercise</a:t>
            </a:r>
          </a:p>
        </p:txBody>
      </p:sp>
      <p:sp>
        <p:nvSpPr>
          <p:cNvPr id="3" name="Content Placeholder 2"/>
          <p:cNvSpPr>
            <a:spLocks noGrp="1"/>
          </p:cNvSpPr>
          <p:nvPr>
            <p:ph idx="1"/>
          </p:nvPr>
        </p:nvSpPr>
        <p:spPr>
          <a:xfrm>
            <a:off x="401933" y="1239803"/>
            <a:ext cx="8320035" cy="5014243"/>
          </a:xfrm>
        </p:spPr>
        <p:txBody>
          <a:bodyPr/>
          <a:lstStyle/>
          <a:p>
            <a:r>
              <a:rPr lang="en-US" dirty="0"/>
              <a:t>For each of your first two programs, </a:t>
            </a:r>
          </a:p>
          <a:p>
            <a:pPr marL="342900" indent="-173736">
              <a:buFont typeface="Arial" panose="020B0604020202020204" pitchFamily="34" charset="0"/>
              <a:buChar char="•"/>
            </a:pPr>
            <a:r>
              <a:rPr lang="en-US" dirty="0"/>
              <a:t>use the printed and marked listing from the prior exercise</a:t>
            </a:r>
          </a:p>
          <a:p>
            <a:pPr marL="342900" indent="-173736">
              <a:buFont typeface="Arial" panose="020B0604020202020204" pitchFamily="34" charset="0"/>
              <a:buChar char="•"/>
            </a:pPr>
            <a:r>
              <a:rPr lang="en-US" dirty="0"/>
              <a:t>mark each line as one of</a:t>
            </a:r>
          </a:p>
          <a:p>
            <a:pPr marL="781812" indent="-342900">
              <a:buFont typeface="Arial" panose="020B0604020202020204" pitchFamily="34" charset="0"/>
              <a:buChar char="-"/>
            </a:pPr>
            <a:r>
              <a:rPr lang="en-US" dirty="0"/>
              <a:t>unchanged (U)</a:t>
            </a:r>
          </a:p>
          <a:p>
            <a:pPr marL="781812" indent="-342900">
              <a:buFont typeface="Arial" panose="020B0604020202020204" pitchFamily="34" charset="0"/>
              <a:buChar char="-"/>
            </a:pPr>
            <a:r>
              <a:rPr lang="en-US" dirty="0"/>
              <a:t>added (A)</a:t>
            </a:r>
          </a:p>
          <a:p>
            <a:pPr marL="781812" indent="-342900">
              <a:buFont typeface="Arial" panose="020B0604020202020204" pitchFamily="34" charset="0"/>
              <a:buChar char="-"/>
            </a:pPr>
            <a:r>
              <a:rPr lang="en-US" dirty="0"/>
              <a:t>modified (M)</a:t>
            </a:r>
          </a:p>
          <a:p>
            <a:pPr marL="781812" indent="-342900">
              <a:buFont typeface="Arial" panose="020B0604020202020204" pitchFamily="34" charset="0"/>
              <a:buChar char="-"/>
            </a:pPr>
            <a:r>
              <a:rPr lang="en-US" dirty="0"/>
              <a:t>deleted (D)</a:t>
            </a:r>
          </a:p>
          <a:p>
            <a:r>
              <a:rPr lang="en-US" dirty="0"/>
              <a:t>Count the total in each category.</a:t>
            </a:r>
          </a:p>
          <a:p>
            <a:r>
              <a:rPr lang="en-US" dirty="0" err="1"/>
              <a:t>Recompute</a:t>
            </a:r>
            <a:r>
              <a:rPr lang="en-US" dirty="0"/>
              <a:t> your rates using added and modified.</a:t>
            </a:r>
          </a:p>
        </p:txBody>
      </p:sp>
    </p:spTree>
    <p:extLst>
      <p:ext uri="{BB962C8B-B14F-4D97-AF65-F5344CB8AC3E}">
        <p14:creationId xmlns:p14="http://schemas.microsoft.com/office/powerpoint/2010/main" val="3901865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01934" y="228988"/>
            <a:ext cx="7984982" cy="669854"/>
          </a:xfrm>
          <a:noFill/>
          <a:ln/>
        </p:spPr>
        <p:txBody>
          <a:bodyPr>
            <a:normAutofit/>
          </a:bodyPr>
          <a:lstStyle/>
          <a:p>
            <a:r>
              <a:rPr lang="en-US" altLang="en-US" dirty="0"/>
              <a:t>Problem</a:t>
            </a:r>
          </a:p>
        </p:txBody>
      </p:sp>
      <p:sp>
        <p:nvSpPr>
          <p:cNvPr id="36867" name="Rectangle 3"/>
          <p:cNvSpPr>
            <a:spLocks noGrp="1" noChangeArrowheads="1"/>
          </p:cNvSpPr>
          <p:nvPr>
            <p:ph idx="1"/>
          </p:nvPr>
        </p:nvSpPr>
        <p:spPr>
          <a:xfrm>
            <a:off x="401933" y="1239803"/>
            <a:ext cx="8320035" cy="5014243"/>
          </a:xfrm>
          <a:noFill/>
          <a:ln/>
        </p:spPr>
        <p:txBody>
          <a:bodyPr>
            <a:normAutofit/>
          </a:bodyPr>
          <a:lstStyle/>
          <a:p>
            <a:r>
              <a:rPr lang="en-US" altLang="en-US" dirty="0"/>
              <a:t>Often you start with an existing program and modify it. Some lines or modules, parts, or other elements are unchanged; some are new (added); some are changed (modified); and some are deleted. </a:t>
            </a:r>
          </a:p>
          <a:p>
            <a:r>
              <a:rPr lang="en-US" altLang="en-US" dirty="0"/>
              <a:t>After counting your program LOC and computing rates, you realize that not all lines contribute substantially to the effort. Unchanged lines are essentially reused as is, often requiring little or no effort, while added or modified lines require much effort. </a:t>
            </a:r>
          </a:p>
          <a:p>
            <a:r>
              <a:rPr lang="en-US" altLang="en-US" dirty="0"/>
              <a:t>Because only added and modified lines take a significant amount of time, we need to account for the different categories of program lines of code. </a:t>
            </a:r>
          </a:p>
          <a:p>
            <a:endParaRPr lang="en-US" altLang="en-US" b="1" dirty="0"/>
          </a:p>
          <a:p>
            <a:endParaRPr lang="en-US" altLang="en-US" dirty="0"/>
          </a:p>
        </p:txBody>
      </p:sp>
    </p:spTree>
    <p:extLst>
      <p:ext uri="{BB962C8B-B14F-4D97-AF65-F5344CB8AC3E}">
        <p14:creationId xmlns:p14="http://schemas.microsoft.com/office/powerpoint/2010/main" val="394138153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p:spPr>
        <p:txBody>
          <a:bodyPr/>
          <a:lstStyle/>
          <a:p>
            <a:r>
              <a:rPr lang="en-US" altLang="en-US"/>
              <a:t>Example of LOC Accounting - 1 </a:t>
            </a:r>
          </a:p>
        </p:txBody>
      </p:sp>
      <p:sp>
        <p:nvSpPr>
          <p:cNvPr id="33796" name="Rectangle 4"/>
          <p:cNvSpPr>
            <a:spLocks noChangeArrowheads="1"/>
          </p:cNvSpPr>
          <p:nvPr/>
        </p:nvSpPr>
        <p:spPr bwMode="auto">
          <a:xfrm>
            <a:off x="3145037" y="2912493"/>
            <a:ext cx="3012876" cy="1103992"/>
          </a:xfrm>
          <a:prstGeom prst="rect">
            <a:avLst/>
          </a:prstGeom>
          <a:solidFill>
            <a:schemeClr val="bg1">
              <a:lumMod val="50000"/>
              <a:alpha val="50000"/>
            </a:schemeClr>
          </a:solidFill>
          <a:ln>
            <a:noFill/>
          </a:ln>
          <a:effectLst/>
          <a:extLst/>
        </p:spPr>
        <p:txBody>
          <a:bodyPr wrap="none" lIns="101799" tIns="50006" rIns="101799" bIns="50006" anchor="ctr"/>
          <a:lstStyle/>
          <a:p>
            <a:pPr algn="ctr"/>
            <a:r>
              <a:rPr lang="en-US" altLang="en-US" sz="2000" dirty="0">
                <a:latin typeface="Arial"/>
                <a:cs typeface="Arial"/>
              </a:rPr>
              <a:t>Enhance to Version 1</a:t>
            </a:r>
          </a:p>
          <a:p>
            <a:pPr algn="ctr"/>
            <a:r>
              <a:rPr lang="en-US" altLang="en-US" sz="2000" dirty="0">
                <a:latin typeface="Arial"/>
                <a:cs typeface="Arial"/>
              </a:rPr>
              <a:t>+ 375 Added and </a:t>
            </a:r>
          </a:p>
          <a:p>
            <a:pPr algn="ctr"/>
            <a:r>
              <a:rPr lang="en-US" altLang="en-US" sz="2000" dirty="0">
                <a:latin typeface="Arial"/>
                <a:cs typeface="Arial"/>
              </a:rPr>
              <a:t>Modified LOC</a:t>
            </a:r>
          </a:p>
        </p:txBody>
      </p:sp>
      <p:sp>
        <p:nvSpPr>
          <p:cNvPr id="33797" name="Rectangle 5"/>
          <p:cNvSpPr>
            <a:spLocks noChangeArrowheads="1"/>
          </p:cNvSpPr>
          <p:nvPr/>
        </p:nvSpPr>
        <p:spPr bwMode="auto">
          <a:xfrm>
            <a:off x="1281311" y="4726412"/>
            <a:ext cx="2828925" cy="732234"/>
          </a:xfrm>
          <a:prstGeom prst="rect">
            <a:avLst/>
          </a:prstGeom>
          <a:solidFill>
            <a:schemeClr val="bg1">
              <a:lumMod val="50000"/>
              <a:alpha val="50000"/>
            </a:schemeClr>
          </a:solidFill>
          <a:ln>
            <a:noFill/>
          </a:ln>
          <a:effectLst/>
          <a:extLst/>
        </p:spPr>
        <p:txBody>
          <a:bodyPr wrap="none" lIns="101799" tIns="50006" rIns="101799" bIns="50006" anchor="ctr"/>
          <a:lstStyle/>
          <a:p>
            <a:pPr algn="ctr"/>
            <a:r>
              <a:rPr lang="en-US" altLang="en-US" sz="2000" dirty="0">
                <a:latin typeface="Arial"/>
                <a:cs typeface="Arial"/>
              </a:rPr>
              <a:t>Expected Size:</a:t>
            </a:r>
          </a:p>
          <a:p>
            <a:pPr algn="ctr"/>
            <a:r>
              <a:rPr lang="en-US" altLang="en-US" sz="2000" dirty="0">
                <a:latin typeface="Arial"/>
                <a:cs typeface="Arial"/>
              </a:rPr>
              <a:t>350 + 375 = 725 LOC</a:t>
            </a:r>
          </a:p>
        </p:txBody>
      </p:sp>
      <p:sp>
        <p:nvSpPr>
          <p:cNvPr id="33798" name="Rectangle 6"/>
          <p:cNvSpPr>
            <a:spLocks noChangeArrowheads="1"/>
          </p:cNvSpPr>
          <p:nvPr/>
        </p:nvSpPr>
        <p:spPr bwMode="auto">
          <a:xfrm>
            <a:off x="3382566" y="5643074"/>
            <a:ext cx="2843027" cy="516487"/>
          </a:xfrm>
          <a:prstGeom prst="rect">
            <a:avLst/>
          </a:prstGeom>
          <a:noFill/>
          <a:ln>
            <a:noFill/>
          </a:ln>
          <a:effectLst/>
          <a:extLst>
            <a:ext uri="{909E8E84-426E-40dd-AFC4-6F175D3DCCD1}">
              <a14:hiddenFill xmlns="" xmlns:a14="http://schemas.microsoft.com/office/drawing/2010/main">
                <a:solidFill>
                  <a:srgbClr val="8988B2"/>
                </a:solidFill>
              </a14:hiddenFill>
            </a:ext>
            <a:ext uri="{91240B29-F687-4f45-9708-019B960494DF}">
              <a14:hiddenLine xmlns="" xmlns:a14="http://schemas.microsoft.com/office/drawing/2010/main" w="25400">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1799" tIns="50006" rIns="101799" bIns="50006">
            <a:spAutoFit/>
          </a:bodyPr>
          <a:lstStyle/>
          <a:p>
            <a:r>
              <a:rPr lang="en-US" altLang="en-US" sz="2700" dirty="0">
                <a:latin typeface="Arial"/>
                <a:cs typeface="Arial"/>
              </a:rPr>
              <a:t>What happened?</a:t>
            </a:r>
          </a:p>
        </p:txBody>
      </p:sp>
      <p:sp>
        <p:nvSpPr>
          <p:cNvPr id="33799" name="Rectangle 7"/>
          <p:cNvSpPr>
            <a:spLocks noChangeArrowheads="1"/>
          </p:cNvSpPr>
          <p:nvPr/>
        </p:nvSpPr>
        <p:spPr bwMode="auto">
          <a:xfrm>
            <a:off x="5181799" y="4726412"/>
            <a:ext cx="2828925" cy="732234"/>
          </a:xfrm>
          <a:prstGeom prst="rect">
            <a:avLst/>
          </a:prstGeom>
          <a:solidFill>
            <a:schemeClr val="bg1">
              <a:lumMod val="50000"/>
              <a:alpha val="50000"/>
            </a:schemeClr>
          </a:solidFill>
          <a:ln>
            <a:noFill/>
          </a:ln>
          <a:effectLst/>
          <a:extLst/>
        </p:spPr>
        <p:txBody>
          <a:bodyPr wrap="none" lIns="101799" tIns="50006" rIns="101799" bIns="50006" anchor="ctr"/>
          <a:lstStyle/>
          <a:p>
            <a:pPr algn="ctr"/>
            <a:r>
              <a:rPr lang="en-US" altLang="en-US" sz="2000" dirty="0">
                <a:latin typeface="Arial"/>
                <a:cs typeface="Arial"/>
              </a:rPr>
              <a:t>Measured Size: </a:t>
            </a:r>
            <a:br>
              <a:rPr lang="en-US" altLang="en-US" sz="2000" dirty="0">
                <a:latin typeface="Arial"/>
                <a:cs typeface="Arial"/>
              </a:rPr>
            </a:br>
            <a:r>
              <a:rPr lang="en-US" altLang="en-US" sz="2000" dirty="0">
                <a:latin typeface="Arial"/>
                <a:cs typeface="Arial"/>
              </a:rPr>
              <a:t>450 LOC</a:t>
            </a:r>
          </a:p>
        </p:txBody>
      </p:sp>
      <p:sp>
        <p:nvSpPr>
          <p:cNvPr id="13" name="Line 14"/>
          <p:cNvSpPr>
            <a:spLocks noChangeShapeType="1"/>
          </p:cNvSpPr>
          <p:nvPr/>
        </p:nvSpPr>
        <p:spPr bwMode="auto">
          <a:xfrm flipH="1">
            <a:off x="4651475" y="2146797"/>
            <a:ext cx="0" cy="77517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grpSp>
        <p:nvGrpSpPr>
          <p:cNvPr id="8" name="Group 7"/>
          <p:cNvGrpSpPr/>
          <p:nvPr/>
        </p:nvGrpSpPr>
        <p:grpSpPr>
          <a:xfrm>
            <a:off x="4646087" y="4013538"/>
            <a:ext cx="1947671" cy="722411"/>
            <a:chOff x="4646087" y="4114821"/>
            <a:chExt cx="1947671" cy="722411"/>
          </a:xfrm>
        </p:grpSpPr>
        <p:sp>
          <p:nvSpPr>
            <p:cNvPr id="15" name="Line 14"/>
            <p:cNvSpPr>
              <a:spLocks noChangeShapeType="1"/>
            </p:cNvSpPr>
            <p:nvPr/>
          </p:nvSpPr>
          <p:spPr bwMode="auto">
            <a:xfrm flipH="1">
              <a:off x="6593517" y="4479925"/>
              <a:ext cx="0" cy="357307"/>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cxnSp>
          <p:nvCxnSpPr>
            <p:cNvPr id="3" name="Straight Connector 2"/>
            <p:cNvCxnSpPr/>
            <p:nvPr/>
          </p:nvCxnSpPr>
          <p:spPr>
            <a:xfrm rot="16200000" flipH="1">
              <a:off x="5277029" y="3483879"/>
              <a:ext cx="685788" cy="1947671"/>
            </a:xfrm>
            <a:prstGeom prst="bentConnector3">
              <a:avLst>
                <a:gd name="adj1" fmla="val 50991"/>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flipH="1">
            <a:off x="2696637" y="4013538"/>
            <a:ext cx="1947671" cy="722411"/>
            <a:chOff x="4646087" y="4114821"/>
            <a:chExt cx="1947671" cy="722411"/>
          </a:xfrm>
        </p:grpSpPr>
        <p:sp>
          <p:nvSpPr>
            <p:cNvPr id="25" name="Line 14"/>
            <p:cNvSpPr>
              <a:spLocks noChangeShapeType="1"/>
            </p:cNvSpPr>
            <p:nvPr/>
          </p:nvSpPr>
          <p:spPr bwMode="auto">
            <a:xfrm flipH="1">
              <a:off x="6593517" y="4479925"/>
              <a:ext cx="0" cy="357307"/>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cxnSp>
          <p:nvCxnSpPr>
            <p:cNvPr id="26" name="Straight Connector 2"/>
            <p:cNvCxnSpPr/>
            <p:nvPr/>
          </p:nvCxnSpPr>
          <p:spPr>
            <a:xfrm rot="16200000" flipH="1">
              <a:off x="5277029" y="3483879"/>
              <a:ext cx="685788" cy="1947671"/>
            </a:xfrm>
            <a:prstGeom prst="bentConnector3">
              <a:avLst>
                <a:gd name="adj1" fmla="val 50991"/>
              </a:avLst>
            </a:prstGeom>
            <a:ln w="28575"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3795" name="Rectangle 3"/>
          <p:cNvSpPr>
            <a:spLocks noChangeArrowheads="1"/>
          </p:cNvSpPr>
          <p:nvPr/>
        </p:nvSpPr>
        <p:spPr bwMode="auto">
          <a:xfrm>
            <a:off x="3186114" y="1212281"/>
            <a:ext cx="2930723" cy="959049"/>
          </a:xfrm>
          <a:prstGeom prst="rect">
            <a:avLst/>
          </a:prstGeom>
          <a:solidFill>
            <a:srgbClr val="996729">
              <a:alpha val="50000"/>
            </a:srgbClr>
          </a:solidFill>
          <a:ln w="50800">
            <a:noFill/>
            <a:miter lim="800000"/>
            <a:headEnd/>
            <a:tailEnd/>
          </a:ln>
          <a:effectLst/>
          <a:extLst/>
        </p:spPr>
        <p:txBody>
          <a:bodyPr wrap="none" lIns="101799" tIns="50006" rIns="101799" bIns="50006" anchor="ctr"/>
          <a:lstStyle/>
          <a:p>
            <a:pPr algn="ctr"/>
            <a:r>
              <a:rPr lang="en-US" altLang="en-US" sz="2000">
                <a:latin typeface="Arial"/>
                <a:cs typeface="Arial"/>
              </a:rPr>
              <a:t>Version 0</a:t>
            </a:r>
          </a:p>
          <a:p>
            <a:pPr algn="ctr"/>
            <a:r>
              <a:rPr lang="en-US" altLang="en-US" sz="2000">
                <a:latin typeface="Arial"/>
                <a:cs typeface="Arial"/>
              </a:rPr>
              <a:t>350 LOC</a:t>
            </a:r>
          </a:p>
        </p:txBody>
      </p:sp>
    </p:spTree>
    <p:extLst>
      <p:ext uri="{BB962C8B-B14F-4D97-AF65-F5344CB8AC3E}">
        <p14:creationId xmlns:p14="http://schemas.microsoft.com/office/powerpoint/2010/main" val="269873265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01933" y="228988"/>
            <a:ext cx="7925989" cy="669854"/>
          </a:xfrm>
          <a:noFill/>
          <a:ln/>
        </p:spPr>
        <p:txBody>
          <a:bodyPr>
            <a:normAutofit/>
          </a:bodyPr>
          <a:lstStyle/>
          <a:p>
            <a:r>
              <a:rPr lang="en-US" altLang="en-US" dirty="0"/>
              <a:t>PSP Program Size – Actuals</a:t>
            </a:r>
          </a:p>
        </p:txBody>
      </p:sp>
      <p:sp>
        <p:nvSpPr>
          <p:cNvPr id="37891" name="Rectangle 3"/>
          <p:cNvSpPr>
            <a:spLocks noGrp="1" noChangeArrowheads="1"/>
          </p:cNvSpPr>
          <p:nvPr>
            <p:ph idx="1"/>
          </p:nvPr>
        </p:nvSpPr>
        <p:spPr>
          <a:xfrm>
            <a:off x="401933" y="1239803"/>
            <a:ext cx="8320035" cy="5014243"/>
          </a:xfrm>
          <a:noFill/>
          <a:ln/>
        </p:spPr>
        <p:txBody>
          <a:bodyPr/>
          <a:lstStyle/>
          <a:p>
            <a:r>
              <a:rPr lang="en-US" altLang="en-US" dirty="0"/>
              <a:t>Program size is measured and calculated </a:t>
            </a:r>
            <a:r>
              <a:rPr lang="en-US" altLang="en-US" b="1" dirty="0"/>
              <a:t>after</a:t>
            </a:r>
            <a:r>
              <a:rPr lang="en-US" altLang="en-US" dirty="0"/>
              <a:t> development.</a:t>
            </a:r>
          </a:p>
          <a:p>
            <a:pPr lvl="1"/>
            <a:r>
              <a:rPr lang="en-US" altLang="en-US" b="1" dirty="0"/>
              <a:t>T</a:t>
            </a:r>
            <a:r>
              <a:rPr lang="en-US" altLang="en-US" dirty="0"/>
              <a:t> – measure Total actual program size</a:t>
            </a:r>
          </a:p>
          <a:p>
            <a:pPr lvl="1"/>
            <a:r>
              <a:rPr lang="en-US" altLang="en-US" b="1" dirty="0"/>
              <a:t>B</a:t>
            </a:r>
            <a:r>
              <a:rPr lang="en-US" altLang="en-US" dirty="0"/>
              <a:t> – measure the total LOC in the Base </a:t>
            </a:r>
            <a:r>
              <a:rPr lang="en-US" altLang="en-US" i="1" dirty="0"/>
              <a:t>actually used</a:t>
            </a:r>
            <a:r>
              <a:rPr lang="en-US" altLang="en-US" dirty="0"/>
              <a:t> (if any)</a:t>
            </a:r>
            <a:endParaRPr lang="en-US" altLang="en-US" i="1" dirty="0"/>
          </a:p>
          <a:p>
            <a:pPr lvl="1"/>
            <a:r>
              <a:rPr lang="en-US" altLang="en-US" b="1" dirty="0"/>
              <a:t>D</a:t>
            </a:r>
            <a:r>
              <a:rPr lang="en-US" altLang="en-US" dirty="0"/>
              <a:t> – count the LOC Deleted from the Base program</a:t>
            </a:r>
          </a:p>
          <a:p>
            <a:pPr lvl="1"/>
            <a:r>
              <a:rPr lang="en-US" altLang="en-US" b="1" dirty="0"/>
              <a:t>M</a:t>
            </a:r>
            <a:r>
              <a:rPr lang="en-US" altLang="en-US" dirty="0"/>
              <a:t> – count the LOC Modified in the Base program (may be considered to be both deleted (</a:t>
            </a:r>
            <a:r>
              <a:rPr lang="en-US" altLang="en-US" b="1" dirty="0"/>
              <a:t>D</a:t>
            </a:r>
            <a:r>
              <a:rPr lang="en-US" altLang="en-US" dirty="0"/>
              <a:t>) and added (</a:t>
            </a:r>
            <a:r>
              <a:rPr lang="en-US" altLang="en-US" b="1" dirty="0"/>
              <a:t>A</a:t>
            </a:r>
            <a:r>
              <a:rPr lang="en-US" altLang="en-US" dirty="0"/>
              <a:t>))</a:t>
            </a:r>
          </a:p>
          <a:p>
            <a:pPr marL="171450" lvl="1" indent="0">
              <a:buNone/>
            </a:pPr>
            <a:endParaRPr lang="en-US" altLang="en-US" dirty="0"/>
          </a:p>
          <a:p>
            <a:pPr marL="171450" lvl="1" indent="0">
              <a:buNone/>
            </a:pPr>
            <a:r>
              <a:rPr lang="en-US" altLang="en-US" dirty="0"/>
              <a:t>Calculate the added (</a:t>
            </a:r>
            <a:r>
              <a:rPr lang="en-US" altLang="en-US" b="1" dirty="0"/>
              <a:t>A</a:t>
            </a:r>
            <a:r>
              <a:rPr lang="en-US" altLang="en-US" dirty="0"/>
              <a:t>) LOC from the counted totals:</a:t>
            </a:r>
          </a:p>
          <a:p>
            <a:pPr marL="171450" lvl="1" indent="0">
              <a:buNone/>
            </a:pPr>
            <a:r>
              <a:rPr lang="en-US" altLang="en-US" b="1" dirty="0"/>
              <a:t>	A</a:t>
            </a:r>
            <a:r>
              <a:rPr lang="en-US" altLang="en-US" dirty="0"/>
              <a:t> = </a:t>
            </a:r>
            <a:r>
              <a:rPr lang="en-US" altLang="en-US" b="1" dirty="0"/>
              <a:t>T</a:t>
            </a:r>
            <a:r>
              <a:rPr lang="en-US" altLang="en-US" dirty="0"/>
              <a:t> − </a:t>
            </a:r>
            <a:r>
              <a:rPr lang="en-US" altLang="en-US" b="1" dirty="0"/>
              <a:t>B</a:t>
            </a:r>
            <a:r>
              <a:rPr lang="en-US" altLang="en-US" dirty="0"/>
              <a:t> + </a:t>
            </a:r>
            <a:r>
              <a:rPr lang="en-US" altLang="en-US" b="1" dirty="0"/>
              <a:t>D </a:t>
            </a:r>
            <a:r>
              <a:rPr lang="en-US" altLang="en-US" dirty="0"/>
              <a:t>(if counting only deleted lines)</a:t>
            </a:r>
          </a:p>
          <a:p>
            <a:pPr marL="171450" lvl="1" indent="0">
              <a:buNone/>
            </a:pPr>
            <a:r>
              <a:rPr lang="en-US" altLang="en-US" dirty="0"/>
              <a:t>Calculate the added and modified LOC:</a:t>
            </a:r>
          </a:p>
          <a:p>
            <a:pPr marL="171450" lvl="1" indent="0">
              <a:buNone/>
            </a:pPr>
            <a:r>
              <a:rPr lang="en-US" altLang="en-US" dirty="0"/>
              <a:t> 	</a:t>
            </a:r>
            <a:r>
              <a:rPr lang="en-US" altLang="en-US" b="1" dirty="0"/>
              <a:t>A&amp;M</a:t>
            </a:r>
            <a:r>
              <a:rPr lang="en-US" altLang="en-US" dirty="0"/>
              <a:t> = </a:t>
            </a:r>
            <a:r>
              <a:rPr lang="en-US" altLang="en-US" b="1" dirty="0"/>
              <a:t>A</a:t>
            </a:r>
            <a:r>
              <a:rPr lang="en-US" altLang="en-US" dirty="0"/>
              <a:t> + </a:t>
            </a:r>
            <a:r>
              <a:rPr lang="en-US" altLang="en-US" b="1" dirty="0"/>
              <a:t>M </a:t>
            </a:r>
            <a:r>
              <a:rPr lang="en-US" altLang="en-US" dirty="0"/>
              <a:t>(if explicitly counting modified lines)</a:t>
            </a:r>
          </a:p>
          <a:p>
            <a:pPr marL="171450" lvl="1" indent="0">
              <a:buNone/>
            </a:pPr>
            <a:r>
              <a:rPr lang="en-US" altLang="en-US" dirty="0"/>
              <a:t>	</a:t>
            </a:r>
            <a:r>
              <a:rPr lang="en-US" altLang="en-US" b="1" dirty="0"/>
              <a:t> </a:t>
            </a:r>
            <a:r>
              <a:rPr lang="en-US" altLang="en-US" dirty="0"/>
              <a:t>	</a:t>
            </a:r>
          </a:p>
        </p:txBody>
      </p:sp>
    </p:spTree>
    <p:extLst>
      <p:ext uri="{BB962C8B-B14F-4D97-AF65-F5344CB8AC3E}">
        <p14:creationId xmlns:p14="http://schemas.microsoft.com/office/powerpoint/2010/main" val="322084321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Program Size Type Relationships</a:t>
            </a:r>
            <a:endParaRPr lang="en-US" dirty="0"/>
          </a:p>
        </p:txBody>
      </p:sp>
      <p:sp>
        <p:nvSpPr>
          <p:cNvPr id="29" name="Picture Placeholder 28"/>
          <p:cNvSpPr>
            <a:spLocks noGrp="1"/>
          </p:cNvSpPr>
          <p:nvPr>
            <p:ph type="pic" sz="quarter" idx="11"/>
          </p:nvPr>
        </p:nvSpPr>
        <p:spPr/>
      </p:sp>
      <p:sp>
        <p:nvSpPr>
          <p:cNvPr id="28" name="Text Placeholder 27"/>
          <p:cNvSpPr>
            <a:spLocks noGrp="1"/>
          </p:cNvSpPr>
          <p:nvPr>
            <p:ph type="body" sz="quarter" idx="10"/>
          </p:nvPr>
        </p:nvSpPr>
        <p:spPr/>
        <p:txBody>
          <a:bodyPr/>
          <a:lstStyle/>
          <a:p>
            <a:endParaRPr lang="en-US"/>
          </a:p>
        </p:txBody>
      </p:sp>
      <p:sp>
        <p:nvSpPr>
          <p:cNvPr id="3" name="Oval 2"/>
          <p:cNvSpPr>
            <a:spLocks noChangeAspect="1"/>
          </p:cNvSpPr>
          <p:nvPr/>
        </p:nvSpPr>
        <p:spPr>
          <a:xfrm>
            <a:off x="2205316" y="2157257"/>
            <a:ext cx="3538728" cy="3538728"/>
          </a:xfrm>
          <a:prstGeom prst="ellipse">
            <a:avLst/>
          </a:prstGeom>
          <a:solidFill>
            <a:srgbClr val="D6E8A1"/>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sp>
        <p:nvSpPr>
          <p:cNvPr id="4" name="Oval 3"/>
          <p:cNvSpPr>
            <a:spLocks noChangeAspect="1"/>
          </p:cNvSpPr>
          <p:nvPr/>
        </p:nvSpPr>
        <p:spPr>
          <a:xfrm>
            <a:off x="425035" y="2157257"/>
            <a:ext cx="3538728" cy="3538728"/>
          </a:xfrm>
          <a:prstGeom prst="ellipse">
            <a:avLst/>
          </a:prstGeom>
          <a:solidFill>
            <a:schemeClr val="bg2">
              <a:lumMod val="75000"/>
              <a:alpha val="53000"/>
            </a:schemeClr>
          </a:solidFill>
          <a:ln w="190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sp>
        <p:nvSpPr>
          <p:cNvPr id="6" name="AutoShape 5"/>
          <p:cNvSpPr>
            <a:spLocks/>
          </p:cNvSpPr>
          <p:nvPr/>
        </p:nvSpPr>
        <p:spPr bwMode="auto">
          <a:xfrm>
            <a:off x="5932479" y="2364416"/>
            <a:ext cx="685800" cy="1627509"/>
          </a:xfrm>
          <a:prstGeom prst="rightBrace">
            <a:avLst>
              <a:gd name="adj1" fmla="val 21316"/>
              <a:gd name="adj2" fmla="val 50000"/>
            </a:avLst>
          </a:prstGeom>
          <a:noFill/>
          <a:ln w="28575">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30000"/>
              </a:spcBef>
            </a:pPr>
            <a:endParaRPr lang="en-US" altLang="en-US"/>
          </a:p>
        </p:txBody>
      </p:sp>
      <p:sp>
        <p:nvSpPr>
          <p:cNvPr id="7" name="Text Box 6"/>
          <p:cNvSpPr txBox="1">
            <a:spLocks noChangeArrowheads="1"/>
          </p:cNvSpPr>
          <p:nvPr/>
        </p:nvSpPr>
        <p:spPr bwMode="auto">
          <a:xfrm>
            <a:off x="6732578" y="2725889"/>
            <a:ext cx="1420821"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1800" b="1" dirty="0"/>
              <a:t>Added and Modified [A&amp;M]</a:t>
            </a:r>
          </a:p>
        </p:txBody>
      </p:sp>
      <p:sp>
        <p:nvSpPr>
          <p:cNvPr id="8" name="Text Box 7"/>
          <p:cNvSpPr txBox="1">
            <a:spLocks noChangeArrowheads="1"/>
          </p:cNvSpPr>
          <p:nvPr/>
        </p:nvSpPr>
        <p:spPr bwMode="auto">
          <a:xfrm>
            <a:off x="382579" y="1407957"/>
            <a:ext cx="31448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2400" b="1" dirty="0"/>
              <a:t>Base program [B]</a:t>
            </a:r>
          </a:p>
        </p:txBody>
      </p:sp>
      <p:sp>
        <p:nvSpPr>
          <p:cNvPr id="9" name="Text Box 8"/>
          <p:cNvSpPr txBox="1">
            <a:spLocks noChangeArrowheads="1"/>
          </p:cNvSpPr>
          <p:nvPr/>
        </p:nvSpPr>
        <p:spPr bwMode="auto">
          <a:xfrm>
            <a:off x="3868023" y="1407957"/>
            <a:ext cx="321786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2400" b="1"/>
              <a:t>New program [T]</a:t>
            </a:r>
          </a:p>
        </p:txBody>
      </p:sp>
      <p:sp>
        <p:nvSpPr>
          <p:cNvPr id="10" name="Rectangle 14"/>
          <p:cNvSpPr>
            <a:spLocks noChangeArrowheads="1"/>
          </p:cNvSpPr>
          <p:nvPr/>
        </p:nvSpPr>
        <p:spPr bwMode="auto">
          <a:xfrm>
            <a:off x="700079" y="3778095"/>
            <a:ext cx="12065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chemeClr val="bg1"/>
                </a:solidFill>
              </a:rPr>
              <a:t>Deleted [D]</a:t>
            </a:r>
            <a:endParaRPr lang="en-US" altLang="en-US" dirty="0">
              <a:solidFill>
                <a:schemeClr val="bg1"/>
              </a:solidFill>
            </a:endParaRPr>
          </a:p>
        </p:txBody>
      </p:sp>
      <p:sp>
        <p:nvSpPr>
          <p:cNvPr id="11" name="Rectangle 15"/>
          <p:cNvSpPr>
            <a:spLocks noChangeArrowheads="1"/>
          </p:cNvSpPr>
          <p:nvPr/>
        </p:nvSpPr>
        <p:spPr bwMode="auto">
          <a:xfrm>
            <a:off x="4392343" y="3786826"/>
            <a:ext cx="7112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rgbClr val="000000"/>
                </a:solidFill>
              </a:rPr>
              <a:t>Added</a:t>
            </a:r>
            <a:endParaRPr lang="en-US" altLang="en-US" dirty="0"/>
          </a:p>
        </p:txBody>
      </p:sp>
      <p:sp>
        <p:nvSpPr>
          <p:cNvPr id="18" name="Isosceles Triangle 17"/>
          <p:cNvSpPr/>
          <p:nvPr/>
        </p:nvSpPr>
        <p:spPr>
          <a:xfrm>
            <a:off x="2208084" y="2397498"/>
            <a:ext cx="1752720" cy="1531409"/>
          </a:xfrm>
          <a:custGeom>
            <a:avLst/>
            <a:gdLst>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119 w 1753078"/>
              <a:gd name="connsiteY0" fmla="*/ 1531409 h 1531409"/>
              <a:gd name="connsiteX1" fmla="*/ 876420 w 1753078"/>
              <a:gd name="connsiteY1" fmla="*/ 0 h 1531409"/>
              <a:gd name="connsiteX2" fmla="*/ 1752720 w 1753078"/>
              <a:gd name="connsiteY2" fmla="*/ 1531409 h 1531409"/>
              <a:gd name="connsiteX3" fmla="*/ 119 w 1753078"/>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Lst>
            <a:ahLst/>
            <a:cxnLst>
              <a:cxn ang="0">
                <a:pos x="connsiteX0" y="connsiteY0"/>
              </a:cxn>
              <a:cxn ang="0">
                <a:pos x="connsiteX1" y="connsiteY1"/>
              </a:cxn>
              <a:cxn ang="0">
                <a:pos x="connsiteX2" y="connsiteY2"/>
              </a:cxn>
              <a:cxn ang="0">
                <a:pos x="connsiteX3" y="connsiteY3"/>
              </a:cxn>
            </a:cxnLst>
            <a:rect l="l" t="t" r="r" b="b"/>
            <a:pathLst>
              <a:path w="1752720" h="1531409">
                <a:moveTo>
                  <a:pt x="119" y="1531409"/>
                </a:moveTo>
                <a:cubicBezTo>
                  <a:pt x="-3056" y="1271764"/>
                  <a:pt x="50920" y="497770"/>
                  <a:pt x="876420" y="0"/>
                </a:cubicBezTo>
                <a:cubicBezTo>
                  <a:pt x="1689220" y="504120"/>
                  <a:pt x="1752720" y="1252714"/>
                  <a:pt x="1752720" y="1531409"/>
                </a:cubicBezTo>
                <a:lnTo>
                  <a:pt x="119" y="1531409"/>
                </a:lnTo>
                <a:close/>
              </a:path>
            </a:pathLst>
          </a:custGeom>
          <a:solidFill>
            <a:srgbClr val="A1D59E"/>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29"/>
          <p:cNvSpPr>
            <a:spLocks noChangeArrowheads="1"/>
          </p:cNvSpPr>
          <p:nvPr/>
        </p:nvSpPr>
        <p:spPr bwMode="auto">
          <a:xfrm>
            <a:off x="2415637" y="3469063"/>
            <a:ext cx="13462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rgbClr val="000000"/>
                </a:solidFill>
              </a:rPr>
              <a:t>Modified [M]</a:t>
            </a:r>
            <a:endParaRPr lang="en-US" altLang="en-US" dirty="0"/>
          </a:p>
        </p:txBody>
      </p:sp>
      <p:sp>
        <p:nvSpPr>
          <p:cNvPr id="22" name="Isosceles Triangle 17"/>
          <p:cNvSpPr/>
          <p:nvPr/>
        </p:nvSpPr>
        <p:spPr>
          <a:xfrm rot="10800000">
            <a:off x="2208084" y="3927848"/>
            <a:ext cx="1752720" cy="1531409"/>
          </a:xfrm>
          <a:custGeom>
            <a:avLst/>
            <a:gdLst>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119 w 1753078"/>
              <a:gd name="connsiteY0" fmla="*/ 1531409 h 1531409"/>
              <a:gd name="connsiteX1" fmla="*/ 876420 w 1753078"/>
              <a:gd name="connsiteY1" fmla="*/ 0 h 1531409"/>
              <a:gd name="connsiteX2" fmla="*/ 1752720 w 1753078"/>
              <a:gd name="connsiteY2" fmla="*/ 1531409 h 1531409"/>
              <a:gd name="connsiteX3" fmla="*/ 119 w 1753078"/>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Lst>
            <a:ahLst/>
            <a:cxnLst>
              <a:cxn ang="0">
                <a:pos x="connsiteX0" y="connsiteY0"/>
              </a:cxn>
              <a:cxn ang="0">
                <a:pos x="connsiteX1" y="connsiteY1"/>
              </a:cxn>
              <a:cxn ang="0">
                <a:pos x="connsiteX2" y="connsiteY2"/>
              </a:cxn>
              <a:cxn ang="0">
                <a:pos x="connsiteX3" y="connsiteY3"/>
              </a:cxn>
            </a:cxnLst>
            <a:rect l="l" t="t" r="r" b="b"/>
            <a:pathLst>
              <a:path w="1752720" h="1531409">
                <a:moveTo>
                  <a:pt x="119" y="1531409"/>
                </a:moveTo>
                <a:cubicBezTo>
                  <a:pt x="-3056" y="1271764"/>
                  <a:pt x="50920" y="497770"/>
                  <a:pt x="876420" y="0"/>
                </a:cubicBezTo>
                <a:cubicBezTo>
                  <a:pt x="1689220" y="504120"/>
                  <a:pt x="1752720" y="1252714"/>
                  <a:pt x="1752720" y="1531409"/>
                </a:cubicBezTo>
                <a:lnTo>
                  <a:pt x="119" y="1531409"/>
                </a:lnTo>
                <a:close/>
              </a:path>
            </a:pathLst>
          </a:custGeom>
          <a:solidFill>
            <a:srgbClr val="729670"/>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18"/>
          <p:cNvSpPr>
            <a:spLocks noChangeArrowheads="1"/>
          </p:cNvSpPr>
          <p:nvPr/>
        </p:nvSpPr>
        <p:spPr bwMode="auto">
          <a:xfrm>
            <a:off x="2487604" y="4112529"/>
            <a:ext cx="11938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chemeClr val="bg1"/>
                </a:solidFill>
              </a:rPr>
              <a:t>Untouched</a:t>
            </a:r>
            <a:endParaRPr lang="en-US" altLang="en-US" dirty="0">
              <a:solidFill>
                <a:schemeClr val="bg1"/>
              </a:solidFill>
            </a:endParaRPr>
          </a:p>
        </p:txBody>
      </p:sp>
      <p:cxnSp>
        <p:nvCxnSpPr>
          <p:cNvPr id="24" name="Straight Connector 23"/>
          <p:cNvCxnSpPr/>
          <p:nvPr/>
        </p:nvCxnSpPr>
        <p:spPr>
          <a:xfrm flipH="1">
            <a:off x="2207146" y="3926621"/>
            <a:ext cx="1756617" cy="8636"/>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48000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a:ln/>
        </p:spPr>
        <p:txBody>
          <a:bodyPr/>
          <a:lstStyle/>
          <a:p>
            <a:r>
              <a:rPr lang="en-US" altLang="en-US"/>
              <a:t>Example of LOC Accounting - 2</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34042404"/>
              </p:ext>
            </p:extLst>
          </p:nvPr>
        </p:nvGraphicFramePr>
        <p:xfrm>
          <a:off x="430405" y="1187361"/>
          <a:ext cx="7186412" cy="4677179"/>
        </p:xfrm>
        <a:graphic>
          <a:graphicData uri="http://schemas.openxmlformats.org/drawingml/2006/table">
            <a:tbl>
              <a:tblPr>
                <a:tableStyleId>{5C22544A-7EE6-4342-B048-85BDC9FD1C3A}</a:tableStyleId>
              </a:tblPr>
              <a:tblGrid>
                <a:gridCol w="3305750">
                  <a:extLst>
                    <a:ext uri="{9D8B030D-6E8A-4147-A177-3AD203B41FA5}">
                      <a16:colId xmlns:a16="http://schemas.microsoft.com/office/drawing/2014/main" val="20000"/>
                    </a:ext>
                  </a:extLst>
                </a:gridCol>
                <a:gridCol w="1365418">
                  <a:extLst>
                    <a:ext uri="{9D8B030D-6E8A-4147-A177-3AD203B41FA5}">
                      <a16:colId xmlns:a16="http://schemas.microsoft.com/office/drawing/2014/main" val="20001"/>
                    </a:ext>
                  </a:extLst>
                </a:gridCol>
                <a:gridCol w="1491181">
                  <a:extLst>
                    <a:ext uri="{9D8B030D-6E8A-4147-A177-3AD203B41FA5}">
                      <a16:colId xmlns:a16="http://schemas.microsoft.com/office/drawing/2014/main" val="20002"/>
                    </a:ext>
                  </a:extLst>
                </a:gridCol>
                <a:gridCol w="1024063">
                  <a:extLst>
                    <a:ext uri="{9D8B030D-6E8A-4147-A177-3AD203B41FA5}">
                      <a16:colId xmlns:a16="http://schemas.microsoft.com/office/drawing/2014/main" val="20003"/>
                    </a:ext>
                  </a:extLst>
                </a:gridCol>
              </a:tblGrid>
              <a:tr h="415636">
                <a:tc>
                  <a:txBody>
                    <a:bodyPr/>
                    <a:lstStyle/>
                    <a:p>
                      <a:pPr marL="91440" algn="l" fontAlgn="b"/>
                      <a:r>
                        <a:rPr lang="en-US" sz="1400" b="1" i="0" u="none" strike="noStrike" dirty="0">
                          <a:solidFill>
                            <a:schemeClr val="dk1"/>
                          </a:solidFill>
                          <a:effectLst/>
                          <a:latin typeface="Arial"/>
                          <a:cs typeface="Arial"/>
                        </a:rPr>
                        <a:t>LOC</a:t>
                      </a:r>
                      <a:endParaRPr lang="en-US" sz="1400" b="1" i="0" u="none" strike="noStrike" dirty="0">
                        <a:solidFill>
                          <a:srgbClr val="000000"/>
                        </a:solidFill>
                        <a:effectLst/>
                        <a:latin typeface="Arial"/>
                        <a:cs typeface="Arial"/>
                      </a:endParaRPr>
                    </a:p>
                  </a:txBody>
                  <a:tcPr marL="182880" marR="7620" marT="7620" marB="0" anchor="ctr">
                    <a:solidFill>
                      <a:schemeClr val="bg1">
                        <a:lumMod val="65000"/>
                      </a:schemeClr>
                    </a:solidFill>
                  </a:tcPr>
                </a:tc>
                <a:tc>
                  <a:txBody>
                    <a:bodyPr/>
                    <a:lstStyle/>
                    <a:p>
                      <a:pPr marL="91440" algn="l" fontAlgn="b"/>
                      <a:r>
                        <a:rPr lang="en-US" sz="1400" b="1" i="0" u="none" strike="noStrike" dirty="0">
                          <a:solidFill>
                            <a:srgbClr val="000000"/>
                          </a:solidFill>
                          <a:effectLst/>
                          <a:latin typeface="Arial"/>
                          <a:cs typeface="Arial"/>
                        </a:rPr>
                        <a:t>Add</a:t>
                      </a:r>
                    </a:p>
                  </a:txBody>
                  <a:tcPr marL="7620" marR="7620" marT="7620" marB="0" anchor="ctr">
                    <a:solidFill>
                      <a:schemeClr val="bg1">
                        <a:lumMod val="65000"/>
                      </a:schemeClr>
                    </a:solidFill>
                  </a:tcPr>
                </a:tc>
                <a:tc>
                  <a:txBody>
                    <a:bodyPr/>
                    <a:lstStyle/>
                    <a:p>
                      <a:pPr marL="91440" algn="l" fontAlgn="b"/>
                      <a:r>
                        <a:rPr lang="en-US" sz="1400" b="1" i="0" u="none" strike="noStrike" dirty="0">
                          <a:solidFill>
                            <a:srgbClr val="000000"/>
                          </a:solidFill>
                          <a:effectLst/>
                          <a:latin typeface="Arial"/>
                          <a:cs typeface="Arial"/>
                        </a:rPr>
                        <a:t>Subtract</a:t>
                      </a:r>
                    </a:p>
                  </a:txBody>
                  <a:tcPr marL="7620" marR="7620" marT="7620" marB="0" anchor="ctr">
                    <a:solidFill>
                      <a:schemeClr val="bg1">
                        <a:lumMod val="65000"/>
                      </a:schemeClr>
                    </a:solidFill>
                  </a:tcPr>
                </a:tc>
                <a:tc>
                  <a:txBody>
                    <a:bodyPr/>
                    <a:lstStyle/>
                    <a:p>
                      <a:pPr marL="91440" algn="l" fontAlgn="b"/>
                      <a:r>
                        <a:rPr lang="en-US" sz="1400" b="1" i="0" u="none" strike="noStrike" dirty="0">
                          <a:solidFill>
                            <a:srgbClr val="000000"/>
                          </a:solidFill>
                          <a:effectLst/>
                          <a:latin typeface="Arial"/>
                          <a:cs typeface="Arial"/>
                        </a:rPr>
                        <a:t>Base</a:t>
                      </a:r>
                    </a:p>
                  </a:txBody>
                  <a:tcPr marL="7620" marR="7620" marT="7620" marB="0" anchor="ctr">
                    <a:solidFill>
                      <a:schemeClr val="bg1">
                        <a:lumMod val="65000"/>
                      </a:schemeClr>
                    </a:solidFill>
                  </a:tcPr>
                </a:tc>
                <a:extLst>
                  <a:ext uri="{0D108BD9-81ED-4DB2-BD59-A6C34878D82A}">
                    <a16:rowId xmlns:a16="http://schemas.microsoft.com/office/drawing/2014/main" val="10000"/>
                  </a:ext>
                </a:extLst>
              </a:tr>
              <a:tr h="415636">
                <a:tc>
                  <a:txBody>
                    <a:bodyPr/>
                    <a:lstStyle/>
                    <a:p>
                      <a:pPr marL="91440" algn="l" rtl="0" fontAlgn="ctr"/>
                      <a:r>
                        <a:rPr lang="en-US" sz="1400" u="none" strike="noStrike" dirty="0">
                          <a:effectLst/>
                          <a:latin typeface="Arial"/>
                          <a:cs typeface="Arial"/>
                        </a:rPr>
                        <a:t>V0</a:t>
                      </a:r>
                      <a:endParaRPr lang="en-US" sz="1400" b="1"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a:solidFill>
                          <a:srgbClr val="000000"/>
                        </a:solidFill>
                        <a:effectLst/>
                        <a:latin typeface="Arial"/>
                        <a:cs typeface="Arial"/>
                      </a:endParaRPr>
                    </a:p>
                  </a:txBody>
                  <a:tcPr marL="7620" marR="7620" marT="7620" marB="0" anchor="ctr"/>
                </a:tc>
                <a:tc>
                  <a:txBody>
                    <a:bodyPr/>
                    <a:lstStyle/>
                    <a:p>
                      <a:pPr marL="91440" algn="l" fontAlgn="b"/>
                      <a:r>
                        <a:rPr lang="en-US" sz="1400" u="none" strike="noStrike" dirty="0">
                          <a:effectLst/>
                          <a:latin typeface="Arial"/>
                          <a:cs typeface="Arial"/>
                        </a:rPr>
                        <a:t>0</a:t>
                      </a:r>
                      <a:endParaRPr lang="en-US" sz="1400" b="1" i="0" u="none" strike="noStrike" dirty="0">
                        <a:solidFill>
                          <a:srgbClr val="000000"/>
                        </a:solidFill>
                        <a:effectLst/>
                        <a:latin typeface="Arial"/>
                        <a:cs typeface="Arial"/>
                      </a:endParaRPr>
                    </a:p>
                  </a:txBody>
                  <a:tcPr marL="7620" marR="7620" marT="7620" marB="0" anchor="ctr"/>
                </a:tc>
                <a:extLst>
                  <a:ext uri="{0D108BD9-81ED-4DB2-BD59-A6C34878D82A}">
                    <a16:rowId xmlns:a16="http://schemas.microsoft.com/office/drawing/2014/main" val="10001"/>
                  </a:ext>
                </a:extLst>
              </a:tr>
              <a:tr h="415636">
                <a:tc>
                  <a:txBody>
                    <a:bodyPr/>
                    <a:lstStyle/>
                    <a:p>
                      <a:pPr marL="91440" algn="l" fontAlgn="b"/>
                      <a:r>
                        <a:rPr lang="en-US" sz="1400" u="none" strike="noStrike" dirty="0">
                          <a:effectLst/>
                          <a:latin typeface="Arial"/>
                          <a:cs typeface="Arial"/>
                        </a:rPr>
                        <a:t>Deleted</a:t>
                      </a:r>
                      <a:endParaRPr lang="en-US" sz="1400" b="0" i="0" u="none" strike="noStrike" dirty="0">
                        <a:solidFill>
                          <a:srgbClr val="000000"/>
                        </a:solidFill>
                        <a:effectLst/>
                        <a:latin typeface="Arial"/>
                        <a:cs typeface="Arial"/>
                      </a:endParaRPr>
                    </a:p>
                  </a:txBody>
                  <a:tcPr marL="18288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a:solidFill>
                          <a:srgbClr val="000000"/>
                        </a:solidFill>
                        <a:effectLst/>
                        <a:latin typeface="Arial"/>
                        <a:cs typeface="Arial"/>
                      </a:endParaRPr>
                    </a:p>
                  </a:txBody>
                  <a:tcPr marL="7620" marR="7620" marT="7620" marB="0" anchor="ctr"/>
                </a:tc>
                <a:extLst>
                  <a:ext uri="{0D108BD9-81ED-4DB2-BD59-A6C34878D82A}">
                    <a16:rowId xmlns:a16="http://schemas.microsoft.com/office/drawing/2014/main" val="10002"/>
                  </a:ext>
                </a:extLst>
              </a:tr>
              <a:tr h="415636">
                <a:tc>
                  <a:txBody>
                    <a:bodyPr/>
                    <a:lstStyle/>
                    <a:p>
                      <a:pPr marL="91440" algn="l" fontAlgn="b"/>
                      <a:r>
                        <a:rPr lang="en-US" sz="1400" u="none" strike="noStrike">
                          <a:effectLst/>
                          <a:latin typeface="Arial"/>
                          <a:cs typeface="Arial"/>
                        </a:rPr>
                        <a:t>Modified</a:t>
                      </a:r>
                      <a:endParaRPr lang="en-US" sz="1400" b="0" i="0" u="none" strike="noStrike">
                        <a:solidFill>
                          <a:srgbClr val="000000"/>
                        </a:solidFill>
                        <a:effectLst/>
                        <a:latin typeface="Arial"/>
                        <a:cs typeface="Arial"/>
                      </a:endParaRPr>
                    </a:p>
                  </a:txBody>
                  <a:tcPr marL="18288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a:solidFill>
                          <a:srgbClr val="000000"/>
                        </a:solidFill>
                        <a:effectLst/>
                        <a:latin typeface="Arial"/>
                        <a:cs typeface="Arial"/>
                      </a:endParaRPr>
                    </a:p>
                  </a:txBody>
                  <a:tcPr marL="7620" marR="7620" marT="7620" marB="0" anchor="ctr"/>
                </a:tc>
                <a:extLst>
                  <a:ext uri="{0D108BD9-81ED-4DB2-BD59-A6C34878D82A}">
                    <a16:rowId xmlns:a16="http://schemas.microsoft.com/office/drawing/2014/main" val="10003"/>
                  </a:ext>
                </a:extLst>
              </a:tr>
              <a:tr h="415636">
                <a:tc>
                  <a:txBody>
                    <a:bodyPr/>
                    <a:lstStyle/>
                    <a:p>
                      <a:pPr marL="91440" algn="l" fontAlgn="b"/>
                      <a:r>
                        <a:rPr lang="en-US" sz="1400" u="none" strike="noStrike" dirty="0">
                          <a:effectLst/>
                          <a:latin typeface="Arial"/>
                          <a:cs typeface="Arial"/>
                        </a:rPr>
                        <a:t>Added</a:t>
                      </a:r>
                      <a:endParaRPr lang="en-US" sz="1400" b="0" i="0" u="none" strike="noStrike" dirty="0">
                        <a:solidFill>
                          <a:srgbClr val="000000"/>
                        </a:solidFill>
                        <a:effectLst/>
                        <a:latin typeface="Arial"/>
                        <a:cs typeface="Arial"/>
                      </a:endParaRPr>
                    </a:p>
                  </a:txBody>
                  <a:tcPr marL="182880" marR="7620" marT="7620" marB="0" anchor="ctr"/>
                </a:tc>
                <a:tc>
                  <a:txBody>
                    <a:bodyPr/>
                    <a:lstStyle/>
                    <a:p>
                      <a:pPr marL="91440" algn="l" fontAlgn="b"/>
                      <a:r>
                        <a:rPr lang="en-US" sz="1400" u="none" strike="noStrike">
                          <a:effectLst/>
                          <a:latin typeface="Arial"/>
                          <a:cs typeface="Arial"/>
                        </a:rPr>
                        <a:t>350</a:t>
                      </a:r>
                      <a:endParaRPr lang="en-US" sz="1400" b="0" i="0" u="none" strike="noStrike">
                        <a:solidFill>
                          <a:srgbClr val="1F497D"/>
                        </a:solidFill>
                        <a:effectLst/>
                        <a:latin typeface="Arial"/>
                        <a:cs typeface="Arial"/>
                      </a:endParaRPr>
                    </a:p>
                  </a:txBody>
                  <a:tcPr marL="7620" marR="7620" marT="7620" marB="0" anchor="ct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tc>
                <a:tc>
                  <a:txBody>
                    <a:bodyPr/>
                    <a:lstStyle/>
                    <a:p>
                      <a:pPr marL="91440" algn="l" fontAlgn="b"/>
                      <a:endParaRPr lang="en-US" sz="1400" b="0" i="0" u="none" strike="noStrike">
                        <a:solidFill>
                          <a:srgbClr val="000000"/>
                        </a:solidFill>
                        <a:effectLst/>
                        <a:latin typeface="Arial"/>
                        <a:cs typeface="Arial"/>
                      </a:endParaRPr>
                    </a:p>
                  </a:txBody>
                  <a:tcPr marL="7620" marR="7620" marT="7620" marB="0" anchor="ctr"/>
                </a:tc>
                <a:extLst>
                  <a:ext uri="{0D108BD9-81ED-4DB2-BD59-A6C34878D82A}">
                    <a16:rowId xmlns:a16="http://schemas.microsoft.com/office/drawing/2014/main" val="10004"/>
                  </a:ext>
                </a:extLst>
              </a:tr>
              <a:tr h="415636">
                <a:tc>
                  <a:txBody>
                    <a:bodyPr/>
                    <a:lstStyle/>
                    <a:p>
                      <a:pPr marL="91440" algn="l" rtl="0" fontAlgn="ctr"/>
                      <a:r>
                        <a:rPr lang="en-US" sz="1400" u="none" strike="noStrike" dirty="0">
                          <a:effectLst/>
                          <a:latin typeface="Arial"/>
                          <a:cs typeface="Arial"/>
                        </a:rPr>
                        <a:t>Total V0 LOC  </a:t>
                      </a:r>
                      <a:endParaRPr lang="en-US" sz="1400" b="1" i="0" u="none" strike="noStrike" dirty="0">
                        <a:solidFill>
                          <a:srgbClr val="000000"/>
                        </a:solidFill>
                        <a:effectLst/>
                        <a:latin typeface="Arial"/>
                        <a:cs typeface="Arial"/>
                      </a:endParaRPr>
                    </a:p>
                  </a:txBody>
                  <a:tcPr marL="7620" marR="7620" marT="137160" marB="0" anchor="ctr">
                    <a:solidFill>
                      <a:schemeClr val="tx2">
                        <a:lumMod val="20000"/>
                        <a:lumOff val="80000"/>
                      </a:schemeClr>
                    </a:solidFill>
                  </a:tcPr>
                </a:tc>
                <a:tc>
                  <a:txBody>
                    <a:bodyPr/>
                    <a:lstStyle/>
                    <a:p>
                      <a:pPr marL="91440" algn="l" fontAlgn="b"/>
                      <a:r>
                        <a:rPr lang="en-US" sz="1400" b="0" i="0" u="none" strike="noStrike" dirty="0">
                          <a:solidFill>
                            <a:srgbClr val="000000"/>
                          </a:solidFill>
                          <a:effectLst/>
                          <a:latin typeface="Arial"/>
                          <a:cs typeface="Arial"/>
                        </a:rPr>
                        <a:t>350</a:t>
                      </a:r>
                    </a:p>
                  </a:txBody>
                  <a:tcPr marL="7620" marR="7620" marT="7620" marB="0" anchor="ctr">
                    <a:solidFill>
                      <a:schemeClr val="tx2">
                        <a:lumMod val="20000"/>
                        <a:lumOff val="80000"/>
                      </a:schemeClr>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chemeClr val="tx2">
                        <a:lumMod val="20000"/>
                        <a:lumOff val="80000"/>
                      </a:schemeClr>
                    </a:solidFill>
                  </a:tcPr>
                </a:tc>
                <a:tc>
                  <a:txBody>
                    <a:bodyPr/>
                    <a:lstStyle/>
                    <a:p>
                      <a:pPr marL="91440" algn="l" fontAlgn="b"/>
                      <a:r>
                        <a:rPr lang="en-US" sz="1400" u="none" strike="noStrike" dirty="0">
                          <a:effectLst/>
                          <a:latin typeface="Arial"/>
                          <a:cs typeface="Arial"/>
                        </a:rPr>
                        <a:t>350</a:t>
                      </a:r>
                      <a:endParaRPr lang="en-US" sz="1400" b="1" i="0" u="none" strike="noStrike" dirty="0">
                        <a:solidFill>
                          <a:srgbClr val="1F497D"/>
                        </a:solidFill>
                        <a:effectLst/>
                        <a:latin typeface="Arial"/>
                        <a:cs typeface="Arial"/>
                      </a:endParaRPr>
                    </a:p>
                  </a:txBody>
                  <a:tcPr marL="7620" marR="7620" marT="7620" marB="0" anchor="ctr">
                    <a:solidFill>
                      <a:schemeClr val="tx2">
                        <a:lumMod val="20000"/>
                        <a:lumOff val="80000"/>
                      </a:schemeClr>
                    </a:solidFill>
                  </a:tcPr>
                </a:tc>
                <a:extLst>
                  <a:ext uri="{0D108BD9-81ED-4DB2-BD59-A6C34878D82A}">
                    <a16:rowId xmlns:a16="http://schemas.microsoft.com/office/drawing/2014/main" val="10005"/>
                  </a:ext>
                </a:extLst>
              </a:tr>
              <a:tr h="415636">
                <a:tc>
                  <a:txBody>
                    <a:bodyPr/>
                    <a:lstStyle/>
                    <a:p>
                      <a:pPr marL="91440" algn="l" fontAlgn="b"/>
                      <a:r>
                        <a:rPr lang="en-US" sz="1400" u="none" strike="noStrike" dirty="0">
                          <a:effectLst/>
                          <a:latin typeface="Arial"/>
                          <a:cs typeface="Arial"/>
                        </a:rPr>
                        <a:t>Deleted</a:t>
                      </a:r>
                      <a:endParaRPr lang="en-US" sz="1400" b="0" i="0" u="none" strike="noStrike" dirty="0">
                        <a:solidFill>
                          <a:srgbClr val="000000"/>
                        </a:solidFill>
                        <a:effectLst/>
                        <a:latin typeface="Arial"/>
                        <a:cs typeface="Arial"/>
                      </a:endParaRPr>
                    </a:p>
                  </a:txBody>
                  <a:tcPr marL="182880" marR="7620" marT="7620" marB="0" anchor="ctr">
                    <a:solidFill>
                      <a:srgbClr val="D0EACE"/>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r>
                        <a:rPr lang="en-US" sz="1400" u="none" strike="noStrike" dirty="0">
                          <a:effectLst/>
                          <a:latin typeface="Arial"/>
                          <a:cs typeface="Arial"/>
                        </a:rPr>
                        <a:t>−200</a:t>
                      </a:r>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rgbClr val="D0EACE"/>
                    </a:solidFill>
                  </a:tcPr>
                </a:tc>
                <a:extLst>
                  <a:ext uri="{0D108BD9-81ED-4DB2-BD59-A6C34878D82A}">
                    <a16:rowId xmlns:a16="http://schemas.microsoft.com/office/drawing/2014/main" val="10006"/>
                  </a:ext>
                </a:extLst>
              </a:tr>
              <a:tr h="415636">
                <a:tc>
                  <a:txBody>
                    <a:bodyPr/>
                    <a:lstStyle/>
                    <a:p>
                      <a:pPr marL="91440" algn="l" fontAlgn="b"/>
                      <a:r>
                        <a:rPr lang="en-US" sz="1400" u="none" strike="noStrike" dirty="0">
                          <a:effectLst/>
                          <a:latin typeface="Arial"/>
                          <a:cs typeface="Arial"/>
                        </a:rPr>
                        <a:t>Modified</a:t>
                      </a:r>
                      <a:endParaRPr lang="en-US" sz="1400" b="0" i="0" u="none" strike="noStrike" dirty="0">
                        <a:solidFill>
                          <a:srgbClr val="000000"/>
                        </a:solidFill>
                        <a:effectLst/>
                        <a:latin typeface="Arial"/>
                        <a:cs typeface="Arial"/>
                      </a:endParaRPr>
                    </a:p>
                  </a:txBody>
                  <a:tcPr marL="182880" marR="7620" marT="7620" marB="0" anchor="ctr">
                    <a:solidFill>
                      <a:srgbClr val="D0EACE"/>
                    </a:solidFill>
                  </a:tcPr>
                </a:tc>
                <a:tc>
                  <a:txBody>
                    <a:bodyPr/>
                    <a:lstStyle/>
                    <a:p>
                      <a:pPr marL="91440" algn="l" fontAlgn="b"/>
                      <a:r>
                        <a:rPr lang="en-US" sz="1400" u="none" strike="noStrike" dirty="0">
                          <a:effectLst/>
                          <a:latin typeface="Arial"/>
                          <a:cs typeface="Arial"/>
                        </a:rPr>
                        <a:t>75</a:t>
                      </a:r>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r>
                        <a:rPr lang="en-US" sz="1400" u="none" strike="noStrike" dirty="0">
                          <a:effectLst/>
                          <a:latin typeface="Arial"/>
                          <a:cs typeface="Arial"/>
                        </a:rPr>
                        <a:t>−75</a:t>
                      </a:r>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rgbClr val="D0EACE"/>
                    </a:solidFill>
                  </a:tcPr>
                </a:tc>
                <a:extLst>
                  <a:ext uri="{0D108BD9-81ED-4DB2-BD59-A6C34878D82A}">
                    <a16:rowId xmlns:a16="http://schemas.microsoft.com/office/drawing/2014/main" val="10007"/>
                  </a:ext>
                </a:extLst>
              </a:tr>
              <a:tr h="415636">
                <a:tc>
                  <a:txBody>
                    <a:bodyPr/>
                    <a:lstStyle/>
                    <a:p>
                      <a:pPr marL="91440" algn="l" fontAlgn="b"/>
                      <a:r>
                        <a:rPr lang="en-US" sz="1400" u="none" strike="noStrike" dirty="0">
                          <a:effectLst/>
                          <a:latin typeface="Arial"/>
                          <a:cs typeface="Arial"/>
                        </a:rPr>
                        <a:t>Added</a:t>
                      </a:r>
                      <a:endParaRPr lang="en-US" sz="1400" b="0" i="0" u="none" strike="noStrike" dirty="0">
                        <a:solidFill>
                          <a:srgbClr val="000000"/>
                        </a:solidFill>
                        <a:effectLst/>
                        <a:latin typeface="Arial"/>
                        <a:cs typeface="Arial"/>
                      </a:endParaRPr>
                    </a:p>
                  </a:txBody>
                  <a:tcPr marL="182880" marR="7620" marT="7620" marB="0" anchor="ctr">
                    <a:solidFill>
                      <a:srgbClr val="D0EACE"/>
                    </a:solidFill>
                  </a:tcPr>
                </a:tc>
                <a:tc>
                  <a:txBody>
                    <a:bodyPr/>
                    <a:lstStyle/>
                    <a:p>
                      <a:pPr marL="91440" algn="l" fontAlgn="b"/>
                      <a:r>
                        <a:rPr lang="en-US" sz="1400" u="none" strike="noStrike" dirty="0">
                          <a:effectLst/>
                          <a:latin typeface="Arial"/>
                          <a:cs typeface="Arial"/>
                        </a:rPr>
                        <a:t>300</a:t>
                      </a:r>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rgbClr val="D0EACE"/>
                    </a:solidFill>
                  </a:tcPr>
                </a:tc>
                <a:tc>
                  <a:txBody>
                    <a:bodyPr/>
                    <a:lstStyle/>
                    <a:p>
                      <a:pPr marL="91440" algn="l" fontAlgn="b"/>
                      <a:endParaRPr lang="en-US" sz="1400" b="0" i="0" u="none" strike="noStrike" dirty="0">
                        <a:solidFill>
                          <a:srgbClr val="000000"/>
                        </a:solidFill>
                        <a:effectLst/>
                        <a:latin typeface="Arial"/>
                        <a:cs typeface="Arial"/>
                      </a:endParaRPr>
                    </a:p>
                  </a:txBody>
                  <a:tcPr marL="7620" marR="7620" marT="7620" marB="0" anchor="ctr">
                    <a:solidFill>
                      <a:srgbClr val="D0EACE"/>
                    </a:solidFill>
                  </a:tcPr>
                </a:tc>
                <a:extLst>
                  <a:ext uri="{0D108BD9-81ED-4DB2-BD59-A6C34878D82A}">
                    <a16:rowId xmlns:a16="http://schemas.microsoft.com/office/drawing/2014/main" val="10008"/>
                  </a:ext>
                </a:extLst>
              </a:tr>
              <a:tr h="502115">
                <a:tc>
                  <a:txBody>
                    <a:bodyPr/>
                    <a:lstStyle/>
                    <a:p>
                      <a:pPr marL="91440" algn="l" fontAlgn="b"/>
                      <a:r>
                        <a:rPr lang="en-US" sz="1400" u="none" strike="noStrike" dirty="0">
                          <a:effectLst/>
                          <a:latin typeface="Arial"/>
                          <a:cs typeface="Arial"/>
                        </a:rPr>
                        <a:t>V1 (Final Product)</a:t>
                      </a:r>
                      <a:endParaRPr lang="en-US" sz="1400" b="1" i="0" u="none" strike="noStrike" dirty="0">
                        <a:solidFill>
                          <a:srgbClr val="000000"/>
                        </a:solidFill>
                        <a:effectLst/>
                        <a:latin typeface="Arial"/>
                        <a:cs typeface="Arial"/>
                      </a:endParaRPr>
                    </a:p>
                  </a:txBody>
                  <a:tcPr marL="7620" marR="7620" marT="7620" marB="0" anchor="ctr">
                    <a:solidFill>
                      <a:srgbClr val="A1D59E"/>
                    </a:solidFill>
                  </a:tcPr>
                </a:tc>
                <a:tc>
                  <a:txBody>
                    <a:bodyPr/>
                    <a:lstStyle/>
                    <a:p>
                      <a:pPr marL="91440" algn="l" fontAlgn="b"/>
                      <a:r>
                        <a:rPr lang="en-US" sz="1400" u="none" strike="noStrike" dirty="0">
                          <a:effectLst/>
                          <a:latin typeface="Arial"/>
                          <a:cs typeface="Arial"/>
                        </a:rPr>
                        <a:t>(T − B + D)</a:t>
                      </a:r>
                    </a:p>
                    <a:p>
                      <a:pPr marL="91440" algn="l" fontAlgn="b"/>
                      <a:r>
                        <a:rPr lang="en-US" sz="1400" u="none" strike="noStrike" dirty="0">
                          <a:effectLst/>
                          <a:latin typeface="Arial"/>
                          <a:cs typeface="Arial"/>
                        </a:rPr>
                        <a:t>375</a:t>
                      </a:r>
                      <a:endParaRPr lang="en-US" sz="1400" b="0" i="0" u="none" strike="noStrike" dirty="0">
                        <a:solidFill>
                          <a:srgbClr val="000000"/>
                        </a:solidFill>
                        <a:effectLst/>
                        <a:latin typeface="Arial"/>
                        <a:cs typeface="Arial"/>
                      </a:endParaRPr>
                    </a:p>
                  </a:txBody>
                  <a:tcPr marL="7620" marR="7620" marT="7620" marB="0" anchor="ctr">
                    <a:solidFill>
                      <a:srgbClr val="A1D59E"/>
                    </a:solidFill>
                  </a:tcPr>
                </a:tc>
                <a:tc>
                  <a:txBody>
                    <a:bodyPr/>
                    <a:lstStyle/>
                    <a:p>
                      <a:pPr marL="91440" algn="l" fontAlgn="b"/>
                      <a:r>
                        <a:rPr lang="en-US" sz="1400" u="none" strike="noStrike" dirty="0">
                          <a:effectLst/>
                          <a:latin typeface="Arial"/>
                          <a:cs typeface="Arial"/>
                        </a:rPr>
                        <a:t>−75</a:t>
                      </a:r>
                      <a:endParaRPr lang="en-US" sz="1400" b="0" i="0" u="none" strike="noStrike" dirty="0">
                        <a:solidFill>
                          <a:srgbClr val="000000"/>
                        </a:solidFill>
                        <a:effectLst/>
                        <a:latin typeface="Arial"/>
                        <a:cs typeface="Arial"/>
                      </a:endParaRPr>
                    </a:p>
                  </a:txBody>
                  <a:tcPr marL="7620" marR="7620" marT="7620" marB="0" anchor="ctr">
                    <a:solidFill>
                      <a:srgbClr val="A1D59E"/>
                    </a:solidFill>
                  </a:tcPr>
                </a:tc>
                <a:tc>
                  <a:txBody>
                    <a:bodyPr/>
                    <a:lstStyle/>
                    <a:p>
                      <a:pPr marL="91440" algn="l" fontAlgn="b"/>
                      <a:r>
                        <a:rPr lang="en-US" sz="1400" u="none" strike="noStrike" dirty="0">
                          <a:effectLst/>
                          <a:latin typeface="Arial"/>
                          <a:cs typeface="Arial"/>
                        </a:rPr>
                        <a:t>450</a:t>
                      </a:r>
                      <a:endParaRPr lang="en-US" sz="1400" b="0" i="0" u="none" strike="noStrike" dirty="0">
                        <a:solidFill>
                          <a:srgbClr val="000000"/>
                        </a:solidFill>
                        <a:effectLst/>
                        <a:latin typeface="Arial"/>
                        <a:cs typeface="Arial"/>
                      </a:endParaRPr>
                    </a:p>
                  </a:txBody>
                  <a:tcPr marL="7620" marR="7620" marT="7620" marB="0" anchor="ctr">
                    <a:solidFill>
                      <a:srgbClr val="A1D59E"/>
                    </a:solidFill>
                  </a:tcPr>
                </a:tc>
                <a:extLst>
                  <a:ext uri="{0D108BD9-81ED-4DB2-BD59-A6C34878D82A}">
                    <a16:rowId xmlns:a16="http://schemas.microsoft.com/office/drawing/2014/main" val="10009"/>
                  </a:ext>
                </a:extLst>
              </a:tr>
              <a:tr h="415636">
                <a:tc>
                  <a:txBody>
                    <a:bodyPr/>
                    <a:lstStyle/>
                    <a:p>
                      <a:pPr algn="l" fontAlgn="b"/>
                      <a:r>
                        <a:rPr lang="en-US" sz="1400" u="none" strike="noStrike" dirty="0">
                          <a:effectLst/>
                          <a:latin typeface="Arial"/>
                          <a:cs typeface="Arial"/>
                        </a:rPr>
                        <a:t>To D</a:t>
                      </a:r>
                      <a:r>
                        <a:rPr lang="en-US" sz="1400" u="none" strike="noStrike" baseline="0" dirty="0">
                          <a:effectLst/>
                          <a:latin typeface="Arial"/>
                          <a:cs typeface="Arial"/>
                        </a:rPr>
                        <a:t>ate A&amp;M           </a:t>
                      </a:r>
                      <a:endParaRPr lang="en-US" sz="1400" b="1" i="0" u="none" strike="noStrike" dirty="0">
                        <a:solidFill>
                          <a:srgbClr val="000000"/>
                        </a:solidFill>
                        <a:effectLst/>
                        <a:latin typeface="Arial"/>
                        <a:cs typeface="Arial"/>
                      </a:endParaRPr>
                    </a:p>
                  </a:txBody>
                  <a:tcPr marL="182880" marR="7620" marT="7620" marB="0" anchor="ctr">
                    <a:solidFill>
                      <a:schemeClr val="bg1"/>
                    </a:solidFill>
                  </a:tcPr>
                </a:tc>
                <a:tc>
                  <a:txBody>
                    <a:bodyPr/>
                    <a:lstStyle/>
                    <a:p>
                      <a:pPr marL="0" algn="l" fontAlgn="b"/>
                      <a:r>
                        <a:rPr lang="en-US" sz="1400" u="none" strike="noStrike" dirty="0">
                          <a:effectLst/>
                          <a:latin typeface="Arial"/>
                          <a:cs typeface="Arial"/>
                        </a:rPr>
                        <a:t>(T − B + D)</a:t>
                      </a:r>
                    </a:p>
                    <a:p>
                      <a:pPr marL="0" algn="l" fontAlgn="b"/>
                      <a:r>
                        <a:rPr lang="en-US" sz="1400" u="none" strike="noStrike" dirty="0">
                          <a:effectLst/>
                          <a:latin typeface="Arial"/>
                          <a:cs typeface="Arial"/>
                        </a:rPr>
                        <a:t>Or (T - (B - D) )</a:t>
                      </a:r>
                    </a:p>
                  </a:txBody>
                  <a:tcPr marR="7620" marT="7620" marB="0" anchor="ctr">
                    <a:solidFill>
                      <a:schemeClr val="bg1"/>
                    </a:solidFill>
                  </a:tcPr>
                </a:tc>
                <a:tc gridSpan="2">
                  <a:txBody>
                    <a:bodyPr/>
                    <a:lstStyle/>
                    <a:p>
                      <a:pPr algn="l" fontAlgn="b"/>
                      <a:endParaRPr lang="en-US" sz="1400" b="0" i="0" u="none" strike="noStrike" dirty="0">
                        <a:solidFill>
                          <a:srgbClr val="000000"/>
                        </a:solidFill>
                        <a:effectLst/>
                        <a:latin typeface="Arial"/>
                        <a:cs typeface="Arial"/>
                      </a:endParaRPr>
                    </a:p>
                  </a:txBody>
                  <a:tcPr marL="7620" marR="7620" marT="7620" marB="0" anchor="ctr">
                    <a:solidFill>
                      <a:schemeClr val="bg1"/>
                    </a:solidFill>
                  </a:tcPr>
                </a:tc>
                <a:tc hMerge="1">
                  <a:txBody>
                    <a:bodyPr/>
                    <a:lstStyle/>
                    <a:p>
                      <a:pPr algn="r" fontAlgn="b"/>
                      <a:endParaRPr lang="en-US" sz="2000" b="0" i="0" u="none" strike="noStrike" dirty="0">
                        <a:solidFill>
                          <a:srgbClr val="000000"/>
                        </a:solidFill>
                        <a:effectLst/>
                        <a:latin typeface="Calibri"/>
                      </a:endParaRPr>
                    </a:p>
                  </a:txBody>
                  <a:tcPr marL="7620" marR="7620" marT="7620"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64930512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9"/>
          <p:cNvSpPr>
            <a:spLocks noChangeArrowheads="1"/>
          </p:cNvSpPr>
          <p:nvPr/>
        </p:nvSpPr>
        <p:spPr bwMode="auto">
          <a:xfrm>
            <a:off x="2435423" y="2239137"/>
            <a:ext cx="4289425" cy="3530600"/>
          </a:xfrm>
          <a:prstGeom prst="ellipse">
            <a:avLst/>
          </a:prstGeom>
          <a:solidFill>
            <a:srgbClr val="D6E8A1"/>
          </a:solidFill>
          <a:ln w="19050" cmpd="sng">
            <a:solidFill>
              <a:srgbClr val="000000"/>
            </a:solidFill>
            <a:round/>
            <a:headEnd/>
            <a:tailEnd/>
          </a:ln>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30000"/>
              </a:spcBef>
            </a:pPr>
            <a:endParaRPr lang="en-US" altLang="en-US"/>
          </a:p>
        </p:txBody>
      </p:sp>
      <p:sp>
        <p:nvSpPr>
          <p:cNvPr id="30" name="Oval 2"/>
          <p:cNvSpPr>
            <a:spLocks noChangeArrowheads="1"/>
          </p:cNvSpPr>
          <p:nvPr/>
        </p:nvSpPr>
        <p:spPr bwMode="auto">
          <a:xfrm>
            <a:off x="660599" y="2237549"/>
            <a:ext cx="3556000" cy="3532188"/>
          </a:xfrm>
          <a:prstGeom prst="ellipse">
            <a:avLst/>
          </a:prstGeom>
          <a:solidFill>
            <a:srgbClr val="969696"/>
          </a:solidFill>
          <a:ln w="19050" cmpd="sng">
            <a:solidFill>
              <a:srgbClr val="000000"/>
            </a:solidFill>
            <a:round/>
            <a:headEnd/>
            <a:tailEnd/>
          </a:ln>
        </p:spPr>
        <p:txBody>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30000"/>
              </a:spcBef>
            </a:pPr>
            <a:endParaRPr lang="en-US" altLang="en-US"/>
          </a:p>
        </p:txBody>
      </p:sp>
      <p:sp>
        <p:nvSpPr>
          <p:cNvPr id="16388" name="Rectangle 4"/>
          <p:cNvSpPr>
            <a:spLocks noGrp="1" noChangeArrowheads="1"/>
          </p:cNvSpPr>
          <p:nvPr>
            <p:ph type="title"/>
          </p:nvPr>
        </p:nvSpPr>
        <p:spPr/>
        <p:txBody>
          <a:bodyPr/>
          <a:lstStyle/>
          <a:p>
            <a:pPr eaLnBrk="1" hangingPunct="1"/>
            <a:r>
              <a:rPr lang="en-US" altLang="en-US" dirty="0"/>
              <a:t>Program Size Type Relationships</a:t>
            </a:r>
          </a:p>
        </p:txBody>
      </p:sp>
      <p:sp>
        <p:nvSpPr>
          <p:cNvPr id="25" name="Isosceles Triangle 17"/>
          <p:cNvSpPr/>
          <p:nvPr/>
        </p:nvSpPr>
        <p:spPr>
          <a:xfrm>
            <a:off x="2441686" y="2524356"/>
            <a:ext cx="1778169" cy="1484843"/>
          </a:xfrm>
          <a:custGeom>
            <a:avLst/>
            <a:gdLst>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119 w 1753078"/>
              <a:gd name="connsiteY0" fmla="*/ 1531409 h 1531409"/>
              <a:gd name="connsiteX1" fmla="*/ 876420 w 1753078"/>
              <a:gd name="connsiteY1" fmla="*/ 0 h 1531409"/>
              <a:gd name="connsiteX2" fmla="*/ 1752720 w 1753078"/>
              <a:gd name="connsiteY2" fmla="*/ 1531409 h 1531409"/>
              <a:gd name="connsiteX3" fmla="*/ 119 w 1753078"/>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50 w 1752787"/>
              <a:gd name="connsiteY0" fmla="*/ 1442509 h 1442509"/>
              <a:gd name="connsiteX1" fmla="*/ 969484 w 1752787"/>
              <a:gd name="connsiteY1" fmla="*/ 0 h 1442509"/>
              <a:gd name="connsiteX2" fmla="*/ 1752651 w 1752787"/>
              <a:gd name="connsiteY2" fmla="*/ 1442509 h 1442509"/>
              <a:gd name="connsiteX3" fmla="*/ 50 w 1752787"/>
              <a:gd name="connsiteY3" fmla="*/ 1442509 h 1442509"/>
              <a:gd name="connsiteX0" fmla="*/ 51 w 1752739"/>
              <a:gd name="connsiteY0" fmla="*/ 1484843 h 1484843"/>
              <a:gd name="connsiteX1" fmla="*/ 965252 w 1752739"/>
              <a:gd name="connsiteY1" fmla="*/ 0 h 1484843"/>
              <a:gd name="connsiteX2" fmla="*/ 1752652 w 1752739"/>
              <a:gd name="connsiteY2" fmla="*/ 1484843 h 1484843"/>
              <a:gd name="connsiteX3" fmla="*/ 51 w 1752739"/>
              <a:gd name="connsiteY3" fmla="*/ 1484843 h 1484843"/>
              <a:gd name="connsiteX0" fmla="*/ 86 w 1752774"/>
              <a:gd name="connsiteY0" fmla="*/ 1484843 h 1484843"/>
              <a:gd name="connsiteX1" fmla="*/ 965287 w 1752774"/>
              <a:gd name="connsiteY1" fmla="*/ 0 h 1484843"/>
              <a:gd name="connsiteX2" fmla="*/ 1752687 w 1752774"/>
              <a:gd name="connsiteY2" fmla="*/ 1484843 h 1484843"/>
              <a:gd name="connsiteX3" fmla="*/ 86 w 1752774"/>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419"/>
              <a:gd name="connsiteY0" fmla="*/ 1484843 h 1484843"/>
              <a:gd name="connsiteX1" fmla="*/ 965287 w 1778419"/>
              <a:gd name="connsiteY1" fmla="*/ 0 h 1484843"/>
              <a:gd name="connsiteX2" fmla="*/ 1778087 w 1778419"/>
              <a:gd name="connsiteY2" fmla="*/ 1484843 h 1484843"/>
              <a:gd name="connsiteX3" fmla="*/ 86 w 1778419"/>
              <a:gd name="connsiteY3" fmla="*/ 1484843 h 1484843"/>
              <a:gd name="connsiteX0" fmla="*/ 86 w 1778197"/>
              <a:gd name="connsiteY0" fmla="*/ 1484843 h 1484843"/>
              <a:gd name="connsiteX1" fmla="*/ 965287 w 1778197"/>
              <a:gd name="connsiteY1" fmla="*/ 0 h 1484843"/>
              <a:gd name="connsiteX2" fmla="*/ 1778087 w 1778197"/>
              <a:gd name="connsiteY2" fmla="*/ 1484843 h 1484843"/>
              <a:gd name="connsiteX3" fmla="*/ 86 w 1778197"/>
              <a:gd name="connsiteY3" fmla="*/ 1484843 h 1484843"/>
              <a:gd name="connsiteX0" fmla="*/ 86 w 1778169"/>
              <a:gd name="connsiteY0" fmla="*/ 1484843 h 1484843"/>
              <a:gd name="connsiteX1" fmla="*/ 965287 w 1778169"/>
              <a:gd name="connsiteY1" fmla="*/ 0 h 1484843"/>
              <a:gd name="connsiteX2" fmla="*/ 1778087 w 1778169"/>
              <a:gd name="connsiteY2" fmla="*/ 1484843 h 1484843"/>
              <a:gd name="connsiteX3" fmla="*/ 86 w 1778169"/>
              <a:gd name="connsiteY3" fmla="*/ 1484843 h 1484843"/>
            </a:gdLst>
            <a:ahLst/>
            <a:cxnLst>
              <a:cxn ang="0">
                <a:pos x="connsiteX0" y="connsiteY0"/>
              </a:cxn>
              <a:cxn ang="0">
                <a:pos x="connsiteX1" y="connsiteY1"/>
              </a:cxn>
              <a:cxn ang="0">
                <a:pos x="connsiteX2" y="connsiteY2"/>
              </a:cxn>
              <a:cxn ang="0">
                <a:pos x="connsiteX3" y="connsiteY3"/>
              </a:cxn>
            </a:cxnLst>
            <a:rect l="l" t="t" r="r" b="b"/>
            <a:pathLst>
              <a:path w="1778169" h="1484843">
                <a:moveTo>
                  <a:pt x="86" y="1484843"/>
                </a:moveTo>
                <a:cubicBezTo>
                  <a:pt x="-3089" y="1225198"/>
                  <a:pt x="76287" y="510470"/>
                  <a:pt x="965287" y="0"/>
                </a:cubicBezTo>
                <a:cubicBezTo>
                  <a:pt x="1695537" y="469195"/>
                  <a:pt x="1781262" y="1234723"/>
                  <a:pt x="1778087" y="1484843"/>
                </a:cubicBezTo>
                <a:lnTo>
                  <a:pt x="86" y="1484843"/>
                </a:lnTo>
                <a:close/>
              </a:path>
            </a:pathLst>
          </a:custGeom>
          <a:solidFill>
            <a:srgbClr val="A1D59E"/>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Isosceles Triangle 17"/>
          <p:cNvSpPr/>
          <p:nvPr/>
        </p:nvSpPr>
        <p:spPr>
          <a:xfrm rot="10800000" flipH="1">
            <a:off x="2440628" y="4006023"/>
            <a:ext cx="1778169" cy="1484843"/>
          </a:xfrm>
          <a:custGeom>
            <a:avLst/>
            <a:gdLst>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0 w 1752601"/>
              <a:gd name="connsiteY0" fmla="*/ 1531409 h 1531409"/>
              <a:gd name="connsiteX1" fmla="*/ 876301 w 1752601"/>
              <a:gd name="connsiteY1" fmla="*/ 0 h 1531409"/>
              <a:gd name="connsiteX2" fmla="*/ 1752601 w 1752601"/>
              <a:gd name="connsiteY2" fmla="*/ 1531409 h 1531409"/>
              <a:gd name="connsiteX3" fmla="*/ 0 w 1752601"/>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119 w 1753078"/>
              <a:gd name="connsiteY0" fmla="*/ 1531409 h 1531409"/>
              <a:gd name="connsiteX1" fmla="*/ 876420 w 1753078"/>
              <a:gd name="connsiteY1" fmla="*/ 0 h 1531409"/>
              <a:gd name="connsiteX2" fmla="*/ 1752720 w 1753078"/>
              <a:gd name="connsiteY2" fmla="*/ 1531409 h 1531409"/>
              <a:gd name="connsiteX3" fmla="*/ 119 w 1753078"/>
              <a:gd name="connsiteY3" fmla="*/ 1531409 h 1531409"/>
              <a:gd name="connsiteX0" fmla="*/ 119 w 1752720"/>
              <a:gd name="connsiteY0" fmla="*/ 1531409 h 1531409"/>
              <a:gd name="connsiteX1" fmla="*/ 876420 w 1752720"/>
              <a:gd name="connsiteY1" fmla="*/ 0 h 1531409"/>
              <a:gd name="connsiteX2" fmla="*/ 1752720 w 1752720"/>
              <a:gd name="connsiteY2" fmla="*/ 1531409 h 1531409"/>
              <a:gd name="connsiteX3" fmla="*/ 119 w 1752720"/>
              <a:gd name="connsiteY3" fmla="*/ 1531409 h 1531409"/>
              <a:gd name="connsiteX0" fmla="*/ 50 w 1752787"/>
              <a:gd name="connsiteY0" fmla="*/ 1442509 h 1442509"/>
              <a:gd name="connsiteX1" fmla="*/ 969484 w 1752787"/>
              <a:gd name="connsiteY1" fmla="*/ 0 h 1442509"/>
              <a:gd name="connsiteX2" fmla="*/ 1752651 w 1752787"/>
              <a:gd name="connsiteY2" fmla="*/ 1442509 h 1442509"/>
              <a:gd name="connsiteX3" fmla="*/ 50 w 1752787"/>
              <a:gd name="connsiteY3" fmla="*/ 1442509 h 1442509"/>
              <a:gd name="connsiteX0" fmla="*/ 51 w 1752739"/>
              <a:gd name="connsiteY0" fmla="*/ 1484843 h 1484843"/>
              <a:gd name="connsiteX1" fmla="*/ 965252 w 1752739"/>
              <a:gd name="connsiteY1" fmla="*/ 0 h 1484843"/>
              <a:gd name="connsiteX2" fmla="*/ 1752652 w 1752739"/>
              <a:gd name="connsiteY2" fmla="*/ 1484843 h 1484843"/>
              <a:gd name="connsiteX3" fmla="*/ 51 w 1752739"/>
              <a:gd name="connsiteY3" fmla="*/ 1484843 h 1484843"/>
              <a:gd name="connsiteX0" fmla="*/ 86 w 1752774"/>
              <a:gd name="connsiteY0" fmla="*/ 1484843 h 1484843"/>
              <a:gd name="connsiteX1" fmla="*/ 965287 w 1752774"/>
              <a:gd name="connsiteY1" fmla="*/ 0 h 1484843"/>
              <a:gd name="connsiteX2" fmla="*/ 1752687 w 1752774"/>
              <a:gd name="connsiteY2" fmla="*/ 1484843 h 1484843"/>
              <a:gd name="connsiteX3" fmla="*/ 86 w 1752774"/>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087"/>
              <a:gd name="connsiteY0" fmla="*/ 1484843 h 1484843"/>
              <a:gd name="connsiteX1" fmla="*/ 965287 w 1778087"/>
              <a:gd name="connsiteY1" fmla="*/ 0 h 1484843"/>
              <a:gd name="connsiteX2" fmla="*/ 1778087 w 1778087"/>
              <a:gd name="connsiteY2" fmla="*/ 1484843 h 1484843"/>
              <a:gd name="connsiteX3" fmla="*/ 86 w 1778087"/>
              <a:gd name="connsiteY3" fmla="*/ 1484843 h 1484843"/>
              <a:gd name="connsiteX0" fmla="*/ 86 w 1778419"/>
              <a:gd name="connsiteY0" fmla="*/ 1484843 h 1484843"/>
              <a:gd name="connsiteX1" fmla="*/ 965287 w 1778419"/>
              <a:gd name="connsiteY1" fmla="*/ 0 h 1484843"/>
              <a:gd name="connsiteX2" fmla="*/ 1778087 w 1778419"/>
              <a:gd name="connsiteY2" fmla="*/ 1484843 h 1484843"/>
              <a:gd name="connsiteX3" fmla="*/ 86 w 1778419"/>
              <a:gd name="connsiteY3" fmla="*/ 1484843 h 1484843"/>
              <a:gd name="connsiteX0" fmla="*/ 86 w 1778197"/>
              <a:gd name="connsiteY0" fmla="*/ 1484843 h 1484843"/>
              <a:gd name="connsiteX1" fmla="*/ 965287 w 1778197"/>
              <a:gd name="connsiteY1" fmla="*/ 0 h 1484843"/>
              <a:gd name="connsiteX2" fmla="*/ 1778087 w 1778197"/>
              <a:gd name="connsiteY2" fmla="*/ 1484843 h 1484843"/>
              <a:gd name="connsiteX3" fmla="*/ 86 w 1778197"/>
              <a:gd name="connsiteY3" fmla="*/ 1484843 h 1484843"/>
              <a:gd name="connsiteX0" fmla="*/ 86 w 1778169"/>
              <a:gd name="connsiteY0" fmla="*/ 1484843 h 1484843"/>
              <a:gd name="connsiteX1" fmla="*/ 965287 w 1778169"/>
              <a:gd name="connsiteY1" fmla="*/ 0 h 1484843"/>
              <a:gd name="connsiteX2" fmla="*/ 1778087 w 1778169"/>
              <a:gd name="connsiteY2" fmla="*/ 1484843 h 1484843"/>
              <a:gd name="connsiteX3" fmla="*/ 86 w 1778169"/>
              <a:gd name="connsiteY3" fmla="*/ 1484843 h 1484843"/>
            </a:gdLst>
            <a:ahLst/>
            <a:cxnLst>
              <a:cxn ang="0">
                <a:pos x="connsiteX0" y="connsiteY0"/>
              </a:cxn>
              <a:cxn ang="0">
                <a:pos x="connsiteX1" y="connsiteY1"/>
              </a:cxn>
              <a:cxn ang="0">
                <a:pos x="connsiteX2" y="connsiteY2"/>
              </a:cxn>
              <a:cxn ang="0">
                <a:pos x="connsiteX3" y="connsiteY3"/>
              </a:cxn>
            </a:cxnLst>
            <a:rect l="l" t="t" r="r" b="b"/>
            <a:pathLst>
              <a:path w="1778169" h="1484843">
                <a:moveTo>
                  <a:pt x="86" y="1484843"/>
                </a:moveTo>
                <a:cubicBezTo>
                  <a:pt x="-3089" y="1225198"/>
                  <a:pt x="76287" y="510470"/>
                  <a:pt x="965287" y="0"/>
                </a:cubicBezTo>
                <a:cubicBezTo>
                  <a:pt x="1695537" y="469195"/>
                  <a:pt x="1781262" y="1234723"/>
                  <a:pt x="1778087" y="1484843"/>
                </a:cubicBezTo>
                <a:lnTo>
                  <a:pt x="86" y="1484843"/>
                </a:lnTo>
                <a:close/>
              </a:path>
            </a:pathLst>
          </a:custGeom>
          <a:solidFill>
            <a:srgbClr val="729670"/>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p:nvCxnSpPr>
        <p:spPr>
          <a:xfrm flipH="1">
            <a:off x="2440716" y="4006913"/>
            <a:ext cx="1756617" cy="8636"/>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6" name="AutoShape 5"/>
          <p:cNvSpPr>
            <a:spLocks/>
          </p:cNvSpPr>
          <p:nvPr/>
        </p:nvSpPr>
        <p:spPr bwMode="auto">
          <a:xfrm>
            <a:off x="6746340" y="2495525"/>
            <a:ext cx="685800" cy="1627509"/>
          </a:xfrm>
          <a:prstGeom prst="rightBrace">
            <a:avLst>
              <a:gd name="adj1" fmla="val 21316"/>
              <a:gd name="adj2" fmla="val 50000"/>
            </a:avLst>
          </a:prstGeom>
          <a:noFill/>
          <a:ln w="28575">
            <a:solidFill>
              <a:schemeClr val="tx1"/>
            </a:solidFill>
            <a:round/>
            <a:headEnd type="none" w="sm" len="sm"/>
            <a:tailEnd type="none" w="sm" len="sm"/>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algn="ctr" eaLnBrk="1" hangingPunct="1">
              <a:spcBef>
                <a:spcPct val="30000"/>
              </a:spcBef>
            </a:pPr>
            <a:endParaRPr lang="en-US" altLang="en-US"/>
          </a:p>
        </p:txBody>
      </p:sp>
      <p:sp>
        <p:nvSpPr>
          <p:cNvPr id="37" name="Text Box 6"/>
          <p:cNvSpPr txBox="1">
            <a:spLocks noChangeArrowheads="1"/>
          </p:cNvSpPr>
          <p:nvPr/>
        </p:nvSpPr>
        <p:spPr bwMode="auto">
          <a:xfrm>
            <a:off x="7451455" y="2861222"/>
            <a:ext cx="1424188"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1800" b="1" dirty="0"/>
              <a:t>Added and Modified [A&amp;M]</a:t>
            </a:r>
          </a:p>
        </p:txBody>
      </p:sp>
      <p:sp>
        <p:nvSpPr>
          <p:cNvPr id="38" name="Text Box 7"/>
          <p:cNvSpPr txBox="1">
            <a:spLocks noChangeArrowheads="1"/>
          </p:cNvSpPr>
          <p:nvPr/>
        </p:nvSpPr>
        <p:spPr bwMode="auto">
          <a:xfrm>
            <a:off x="616149" y="1488249"/>
            <a:ext cx="31448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2400" b="1" dirty="0"/>
              <a:t>V0 [B = 350]</a:t>
            </a:r>
          </a:p>
        </p:txBody>
      </p:sp>
      <p:sp>
        <p:nvSpPr>
          <p:cNvPr id="39" name="Text Box 8"/>
          <p:cNvSpPr txBox="1">
            <a:spLocks noChangeArrowheads="1"/>
          </p:cNvSpPr>
          <p:nvPr/>
        </p:nvSpPr>
        <p:spPr bwMode="auto">
          <a:xfrm>
            <a:off x="4045149" y="1488249"/>
            <a:ext cx="321786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000">
                <a:solidFill>
                  <a:schemeClr val="tx1"/>
                </a:solidFill>
                <a:latin typeface="Arial" charset="0"/>
                <a:ea typeface="ＭＳ Ｐゴシック" pitchFamily="34" charset="-128"/>
              </a:defRPr>
            </a:lvl1pPr>
            <a:lvl2pPr marL="742950" indent="-285750" eaLnBrk="0" hangingPunct="0">
              <a:defRPr sz="1000">
                <a:solidFill>
                  <a:schemeClr val="tx1"/>
                </a:solidFill>
                <a:latin typeface="Arial" charset="0"/>
                <a:ea typeface="ＭＳ Ｐゴシック" pitchFamily="34" charset="-128"/>
              </a:defRPr>
            </a:lvl2pPr>
            <a:lvl3pPr marL="1143000" indent="-228600" eaLnBrk="0" hangingPunct="0">
              <a:defRPr sz="1000">
                <a:solidFill>
                  <a:schemeClr val="tx1"/>
                </a:solidFill>
                <a:latin typeface="Arial" charset="0"/>
                <a:ea typeface="ＭＳ Ｐゴシック" pitchFamily="34" charset="-128"/>
              </a:defRPr>
            </a:lvl3pPr>
            <a:lvl4pPr marL="1600200" indent="-228600" eaLnBrk="0" hangingPunct="0">
              <a:defRPr sz="1000">
                <a:solidFill>
                  <a:schemeClr val="tx1"/>
                </a:solidFill>
                <a:latin typeface="Arial" charset="0"/>
                <a:ea typeface="ＭＳ Ｐゴシック" pitchFamily="34" charset="-128"/>
              </a:defRPr>
            </a:lvl4pPr>
            <a:lvl5pPr marL="2057400" indent="-228600" eaLnBrk="0" hangingPunct="0">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000">
                <a:solidFill>
                  <a:schemeClr val="tx1"/>
                </a:solidFill>
                <a:latin typeface="Arial" charset="0"/>
                <a:ea typeface="ＭＳ Ｐゴシック" pitchFamily="34" charset="-128"/>
              </a:defRPr>
            </a:lvl9pPr>
          </a:lstStyle>
          <a:p>
            <a:pPr eaLnBrk="1" hangingPunct="1">
              <a:spcBef>
                <a:spcPct val="50000"/>
              </a:spcBef>
            </a:pPr>
            <a:r>
              <a:rPr lang="en-US" altLang="en-US" sz="2400" b="1" dirty="0"/>
              <a:t>V1 [T = 450]</a:t>
            </a:r>
          </a:p>
        </p:txBody>
      </p:sp>
      <p:sp>
        <p:nvSpPr>
          <p:cNvPr id="40" name="Rectangle 14"/>
          <p:cNvSpPr>
            <a:spLocks noChangeArrowheads="1"/>
          </p:cNvSpPr>
          <p:nvPr/>
        </p:nvSpPr>
        <p:spPr bwMode="auto">
          <a:xfrm>
            <a:off x="1052792" y="3858387"/>
            <a:ext cx="968215" cy="6370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chemeClr val="bg1"/>
                </a:solidFill>
              </a:rPr>
              <a:t>Deleted </a:t>
            </a:r>
          </a:p>
          <a:p>
            <a:pPr algn="ctr" eaLnBrk="1" hangingPunct="1">
              <a:spcBef>
                <a:spcPct val="30000"/>
              </a:spcBef>
            </a:pPr>
            <a:r>
              <a:rPr lang="en-US" altLang="en-US" sz="1800" b="1" dirty="0">
                <a:solidFill>
                  <a:schemeClr val="bg1"/>
                </a:solidFill>
              </a:rPr>
              <a:t>[D = 200]</a:t>
            </a:r>
            <a:endParaRPr lang="en-US" altLang="en-US" dirty="0">
              <a:solidFill>
                <a:schemeClr val="bg1"/>
              </a:solidFill>
            </a:endParaRPr>
          </a:p>
        </p:txBody>
      </p:sp>
      <p:sp>
        <p:nvSpPr>
          <p:cNvPr id="41" name="Rectangle 15"/>
          <p:cNvSpPr>
            <a:spLocks noChangeArrowheads="1"/>
          </p:cNvSpPr>
          <p:nvPr/>
        </p:nvSpPr>
        <p:spPr bwMode="auto">
          <a:xfrm>
            <a:off x="4625791" y="3574224"/>
            <a:ext cx="959623" cy="6370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rgbClr val="000000"/>
                </a:solidFill>
              </a:rPr>
              <a:t>Added </a:t>
            </a:r>
          </a:p>
          <a:p>
            <a:pPr algn="ctr" eaLnBrk="1" hangingPunct="1">
              <a:spcBef>
                <a:spcPct val="30000"/>
              </a:spcBef>
            </a:pPr>
            <a:r>
              <a:rPr lang="en-US" altLang="en-US" sz="1800" b="1" dirty="0">
                <a:solidFill>
                  <a:srgbClr val="000000"/>
                </a:solidFill>
              </a:rPr>
              <a:t>[A = 300]</a:t>
            </a:r>
            <a:endParaRPr lang="en-US" altLang="en-US" dirty="0"/>
          </a:p>
        </p:txBody>
      </p:sp>
      <p:sp>
        <p:nvSpPr>
          <p:cNvPr id="42" name="Rectangle 18"/>
          <p:cNvSpPr>
            <a:spLocks noChangeArrowheads="1"/>
          </p:cNvSpPr>
          <p:nvPr/>
        </p:nvSpPr>
        <p:spPr bwMode="auto">
          <a:xfrm>
            <a:off x="2766804" y="4181831"/>
            <a:ext cx="1205458" cy="6370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ct val="30000"/>
              </a:spcBef>
            </a:pPr>
            <a:r>
              <a:rPr lang="en-US" altLang="en-US" sz="1800" b="1" dirty="0">
                <a:solidFill>
                  <a:schemeClr val="bg1"/>
                </a:solidFill>
              </a:rPr>
              <a:t>Untouched</a:t>
            </a:r>
          </a:p>
          <a:p>
            <a:pPr algn="ctr" eaLnBrk="1" hangingPunct="1">
              <a:spcBef>
                <a:spcPct val="30000"/>
              </a:spcBef>
            </a:pPr>
            <a:r>
              <a:rPr lang="en-US" altLang="en-US" sz="1800" b="1" dirty="0">
                <a:solidFill>
                  <a:schemeClr val="bg1"/>
                </a:solidFill>
              </a:rPr>
              <a:t>[U = 75]</a:t>
            </a:r>
            <a:endParaRPr lang="en-US" altLang="en-US" dirty="0">
              <a:solidFill>
                <a:schemeClr val="bg1"/>
              </a:solidFill>
            </a:endParaRPr>
          </a:p>
        </p:txBody>
      </p:sp>
      <p:sp>
        <p:nvSpPr>
          <p:cNvPr id="43" name="Rectangle 29"/>
          <p:cNvSpPr>
            <a:spLocks noChangeArrowheads="1"/>
          </p:cNvSpPr>
          <p:nvPr/>
        </p:nvSpPr>
        <p:spPr bwMode="auto">
          <a:xfrm>
            <a:off x="2564642" y="2959217"/>
            <a:ext cx="1543191" cy="8925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292100" algn="l"/>
                <a:tab pos="571500" algn="l"/>
              </a:tabLst>
              <a:defRPr sz="1000">
                <a:solidFill>
                  <a:schemeClr val="tx1"/>
                </a:solidFill>
                <a:latin typeface="Arial" charset="0"/>
                <a:ea typeface="ＭＳ Ｐゴシック" pitchFamily="34" charset="-128"/>
              </a:defRPr>
            </a:lvl1pPr>
            <a:lvl2pPr marL="742950" indent="-285750" eaLnBrk="0" hangingPunct="0">
              <a:tabLst>
                <a:tab pos="292100" algn="l"/>
                <a:tab pos="571500" algn="l"/>
              </a:tabLst>
              <a:defRPr sz="1000">
                <a:solidFill>
                  <a:schemeClr val="tx1"/>
                </a:solidFill>
                <a:latin typeface="Arial" charset="0"/>
                <a:ea typeface="ＭＳ Ｐゴシック" pitchFamily="34" charset="-128"/>
              </a:defRPr>
            </a:lvl2pPr>
            <a:lvl3pPr marL="1143000" indent="-228600" eaLnBrk="0" hangingPunct="0">
              <a:tabLst>
                <a:tab pos="292100" algn="l"/>
                <a:tab pos="571500" algn="l"/>
              </a:tabLst>
              <a:defRPr sz="1000">
                <a:solidFill>
                  <a:schemeClr val="tx1"/>
                </a:solidFill>
                <a:latin typeface="Arial" charset="0"/>
                <a:ea typeface="ＭＳ Ｐゴシック" pitchFamily="34" charset="-128"/>
              </a:defRPr>
            </a:lvl3pPr>
            <a:lvl4pPr marL="1600200" indent="-228600" eaLnBrk="0" hangingPunct="0">
              <a:tabLst>
                <a:tab pos="292100" algn="l"/>
                <a:tab pos="571500" algn="l"/>
              </a:tabLst>
              <a:defRPr sz="1000">
                <a:solidFill>
                  <a:schemeClr val="tx1"/>
                </a:solidFill>
                <a:latin typeface="Arial" charset="0"/>
                <a:ea typeface="ＭＳ Ｐゴシック" pitchFamily="34" charset="-128"/>
              </a:defRPr>
            </a:lvl4pPr>
            <a:lvl5pPr marL="2057400" indent="-228600" eaLnBrk="0" hangingPunct="0">
              <a:tabLst>
                <a:tab pos="292100" algn="l"/>
                <a:tab pos="571500" algn="l"/>
              </a:tabLst>
              <a:defRPr sz="1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92100" algn="l"/>
                <a:tab pos="571500" algn="l"/>
              </a:tabLst>
              <a:defRPr sz="1000">
                <a:solidFill>
                  <a:schemeClr val="tx1"/>
                </a:solidFill>
                <a:latin typeface="Arial" charset="0"/>
                <a:ea typeface="ＭＳ Ｐゴシック" pitchFamily="34" charset="-128"/>
              </a:defRPr>
            </a:lvl9pPr>
          </a:lstStyle>
          <a:p>
            <a:pPr algn="ctr" eaLnBrk="1" hangingPunct="1">
              <a:spcBef>
                <a:spcPts val="600"/>
              </a:spcBef>
            </a:pPr>
            <a:r>
              <a:rPr lang="en-US" altLang="en-US" sz="1600" b="1" dirty="0">
                <a:solidFill>
                  <a:srgbClr val="000000"/>
                </a:solidFill>
              </a:rPr>
              <a:t>Modified </a:t>
            </a:r>
          </a:p>
          <a:p>
            <a:pPr algn="ctr" eaLnBrk="1" hangingPunct="1">
              <a:spcBef>
                <a:spcPts val="600"/>
              </a:spcBef>
            </a:pPr>
            <a:r>
              <a:rPr lang="en-US" altLang="en-US" sz="1600" b="1" dirty="0">
                <a:solidFill>
                  <a:srgbClr val="000000"/>
                </a:solidFill>
              </a:rPr>
              <a:t>[M = 75]</a:t>
            </a:r>
          </a:p>
          <a:p>
            <a:pPr algn="ctr" eaLnBrk="1" hangingPunct="1">
              <a:spcBef>
                <a:spcPts val="600"/>
              </a:spcBef>
            </a:pPr>
            <a:r>
              <a:rPr lang="en-US" altLang="en-US" sz="1600" b="1" dirty="0">
                <a:solidFill>
                  <a:srgbClr val="000000"/>
                </a:solidFill>
              </a:rPr>
              <a:t>[A = 75] [D = 75]</a:t>
            </a:r>
            <a:endParaRPr lang="en-US" altLang="en-US" sz="1600" dirty="0"/>
          </a:p>
        </p:txBody>
      </p:sp>
    </p:spTree>
    <p:extLst>
      <p:ext uri="{BB962C8B-B14F-4D97-AF65-F5344CB8AC3E}">
        <p14:creationId xmlns:p14="http://schemas.microsoft.com/office/powerpoint/2010/main" val="257471305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noFill/>
          <a:ln/>
        </p:spPr>
        <p:txBody>
          <a:bodyPr/>
          <a:lstStyle/>
          <a:p>
            <a:r>
              <a:rPr lang="en-US" altLang="en-US" dirty="0"/>
              <a:t>PSP Program Size – Running Totals</a:t>
            </a:r>
          </a:p>
        </p:txBody>
      </p:sp>
      <p:sp>
        <p:nvSpPr>
          <p:cNvPr id="39939" name="Rectangle 3"/>
          <p:cNvSpPr>
            <a:spLocks noGrp="1" noChangeArrowheads="1"/>
          </p:cNvSpPr>
          <p:nvPr>
            <p:ph idx="1"/>
          </p:nvPr>
        </p:nvSpPr>
        <p:spPr>
          <a:xfrm>
            <a:off x="401933" y="1228514"/>
            <a:ext cx="8320035" cy="5014243"/>
          </a:xfrm>
          <a:noFill/>
          <a:ln/>
        </p:spPr>
        <p:txBody>
          <a:bodyPr/>
          <a:lstStyle/>
          <a:p>
            <a:r>
              <a:rPr lang="en-US" altLang="en-US" dirty="0"/>
              <a:t>To date:</a:t>
            </a:r>
          </a:p>
          <a:p>
            <a:pPr lvl="1"/>
            <a:r>
              <a:rPr lang="en-US" altLang="en-US" dirty="0"/>
              <a:t>Total the actual base, added and modified; total LOC from this and all previous programs.</a:t>
            </a:r>
          </a:p>
          <a:p>
            <a:pPr lvl="1"/>
            <a:r>
              <a:rPr lang="en-US" altLang="en-US" dirty="0"/>
              <a:t>Enter these data into the To Date column for each LOC type.</a:t>
            </a:r>
          </a:p>
          <a:p>
            <a:pPr lvl="1"/>
            <a:r>
              <a:rPr lang="en-US" altLang="en-US" dirty="0"/>
              <a:t>Total the effort data from this and all previous programs.</a:t>
            </a:r>
          </a:p>
          <a:p>
            <a:pPr lvl="1"/>
            <a:r>
              <a:rPr lang="en-US" altLang="en-US" dirty="0"/>
              <a:t>Enter these data into the To Date column for time.</a:t>
            </a:r>
          </a:p>
          <a:p>
            <a:endParaRPr lang="en-US" altLang="en-US" dirty="0"/>
          </a:p>
          <a:p>
            <a:r>
              <a:rPr lang="en-US" altLang="en-US" dirty="0"/>
              <a:t>These To Date data will be used to calculate various process parameters in later PSP versions.</a:t>
            </a:r>
          </a:p>
          <a:p>
            <a:endParaRPr lang="en-US" altLang="en-US" dirty="0"/>
          </a:p>
        </p:txBody>
      </p:sp>
    </p:spTree>
    <p:extLst>
      <p:ext uri="{BB962C8B-B14F-4D97-AF65-F5344CB8AC3E}">
        <p14:creationId xmlns:p14="http://schemas.microsoft.com/office/powerpoint/2010/main" val="714519614"/>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118</TotalTime>
  <Words>1002</Words>
  <Application>Microsoft Office PowerPoint</Application>
  <PresentationFormat>On-screen Show (4:3)</PresentationFormat>
  <Paragraphs>140</Paragraphs>
  <Slides>10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Arial</vt:lpstr>
      <vt:lpstr>Calibri</vt:lpstr>
      <vt:lpstr>Times New Roman</vt:lpstr>
      <vt:lpstr>SEI_Template</vt:lpstr>
      <vt:lpstr>1_SEI_template</vt:lpstr>
      <vt:lpstr>A Discipline for  Software Engineering</vt:lpstr>
      <vt:lpstr>Document Markings</vt:lpstr>
      <vt:lpstr>Problem</vt:lpstr>
      <vt:lpstr>Example of LOC Accounting - 1 </vt:lpstr>
      <vt:lpstr>PSP Program Size – Actuals</vt:lpstr>
      <vt:lpstr>Program Size Type Relationships</vt:lpstr>
      <vt:lpstr>Example of LOC Accounting - 2</vt:lpstr>
      <vt:lpstr>Program Size Type Relationships</vt:lpstr>
      <vt:lpstr>PSP Program Size – Running Totals</vt:lpstr>
      <vt:lpstr>Exercise</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28</cp:revision>
  <cp:lastPrinted>2015-11-05T19:18:24Z</cp:lastPrinted>
  <dcterms:created xsi:type="dcterms:W3CDTF">2018-11-07T20:50:28Z</dcterms:created>
  <dcterms:modified xsi:type="dcterms:W3CDTF">2020-04-22T20:27:24Z</dcterms:modified>
</cp:coreProperties>
</file>